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79" r:id="rId3"/>
    <p:sldId id="258" r:id="rId4"/>
    <p:sldId id="304"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4" autoAdjust="0"/>
    <p:restoredTop sz="94660"/>
  </p:normalViewPr>
  <p:slideViewPr>
    <p:cSldViewPr snapToGrid="0">
      <p:cViewPr varScale="1">
        <p:scale>
          <a:sx n="69" d="100"/>
          <a:sy n="69" d="100"/>
        </p:scale>
        <p:origin x="36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5"/>
          <p:cNvSpPr>
            <a:spLocks/>
          </p:cNvSpPr>
          <p:nvPr/>
        </p:nvSpPr>
        <p:spPr bwMode="auto">
          <a:xfrm>
            <a:off x="0" y="4324350"/>
            <a:ext cx="1744663" cy="777875"/>
          </a:xfrm>
          <a:custGeom>
            <a:avLst/>
            <a:gdLst>
              <a:gd name="T0" fmla="*/ 287 w 372"/>
              <a:gd name="T1" fmla="*/ 166 h 166"/>
              <a:gd name="T2" fmla="*/ 293 w 372"/>
              <a:gd name="T3" fmla="*/ 164 h 166"/>
              <a:gd name="T4" fmla="*/ 294 w 372"/>
              <a:gd name="T5" fmla="*/ 163 h 166"/>
              <a:gd name="T6" fmla="*/ 370 w 372"/>
              <a:gd name="T7" fmla="*/ 87 h 166"/>
              <a:gd name="T8" fmla="*/ 370 w 372"/>
              <a:gd name="T9" fmla="*/ 78 h 166"/>
              <a:gd name="T10" fmla="*/ 294 w 372"/>
              <a:gd name="T11" fmla="*/ 3 h 166"/>
              <a:gd name="T12" fmla="*/ 293 w 372"/>
              <a:gd name="T13" fmla="*/ 2 h 166"/>
              <a:gd name="T14" fmla="*/ 287 w 372"/>
              <a:gd name="T15" fmla="*/ 0 h 166"/>
              <a:gd name="T16" fmla="*/ 0 w 372"/>
              <a:gd name="T17" fmla="*/ 0 h 166"/>
              <a:gd name="T18" fmla="*/ 0 w 372"/>
              <a:gd name="T19" fmla="*/ 166 h 166"/>
              <a:gd name="T20" fmla="*/ 287 w 372"/>
              <a:gd name="T21" fmla="*/ 16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42F397D1-4360-443C-8933-0EF7F343D35B}" type="datetimeFigureOut">
              <a:rPr lang="en-US">
                <a:solidFill>
                  <a:prstClr val="black">
                    <a:tint val="75000"/>
                  </a:prstClr>
                </a:solidFill>
              </a:rPr>
              <a:pPr>
                <a:defRPr/>
              </a:pPr>
              <a:t>10/18/2016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pPr>
              <a:defRPr/>
            </a:pPr>
            <a:fld id="{74A775F5-E017-4961-B713-CE7245D17606}" type="slidenum">
              <a:rPr lang="en-US"/>
              <a:pPr>
                <a:defRPr/>
              </a:pPr>
              <a:t>‹#›</a:t>
            </a:fld>
            <a:endParaRPr lang="en-US"/>
          </a:p>
        </p:txBody>
      </p:sp>
    </p:spTree>
    <p:extLst>
      <p:ext uri="{BB962C8B-B14F-4D97-AF65-F5344CB8AC3E}">
        <p14:creationId xmlns:p14="http://schemas.microsoft.com/office/powerpoint/2010/main" val="2829379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8F6954F-AF1E-4A92-8822-CD59F76B257E}" type="datetimeFigureOut">
              <a:rPr lang="en-US">
                <a:solidFill>
                  <a:prstClr val="black">
                    <a:tint val="75000"/>
                  </a:prstClr>
                </a:solidFill>
              </a:rPr>
              <a:pPr>
                <a:defRPr/>
              </a:pPr>
              <a:t>10/18/2016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A8FD5F95-691D-4994-A93D-FDAA47B0F327}" type="slidenum">
              <a:rPr lang="en-US"/>
              <a:pPr>
                <a:defRPr/>
              </a:pPr>
              <a:t>‹#›</a:t>
            </a:fld>
            <a:endParaRPr lang="en-US"/>
          </a:p>
        </p:txBody>
      </p:sp>
    </p:spTree>
    <p:extLst>
      <p:ext uri="{BB962C8B-B14F-4D97-AF65-F5344CB8AC3E}">
        <p14:creationId xmlns:p14="http://schemas.microsoft.com/office/powerpoint/2010/main" val="3954189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6" name="TextBox 36"/>
          <p:cNvSpPr txBox="1">
            <a:spLocks noChangeArrowheads="1"/>
          </p:cNvSpPr>
          <p:nvPr/>
        </p:nvSpPr>
        <p:spPr bwMode="auto">
          <a:xfrm>
            <a:off x="2466975" y="647700"/>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pPr>
            <a:r>
              <a:rPr lang="en-US" sz="8000">
                <a:solidFill>
                  <a:srgbClr val="A53010"/>
                </a:solidFill>
                <a:latin typeface="Arial" panose="020B0604020202020204" pitchFamily="34" charset="0"/>
              </a:rPr>
              <a:t>“</a:t>
            </a:r>
          </a:p>
        </p:txBody>
      </p:sp>
      <p:sp>
        <p:nvSpPr>
          <p:cNvPr id="7" name="TextBox 37"/>
          <p:cNvSpPr txBox="1">
            <a:spLocks noChangeArrowheads="1"/>
          </p:cNvSpPr>
          <p:nvPr/>
        </p:nvSpPr>
        <p:spPr bwMode="auto">
          <a:xfrm>
            <a:off x="11114088" y="290512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pPr>
            <a:r>
              <a:rPr lang="en-US" sz="8000">
                <a:solidFill>
                  <a:srgbClr val="A53010"/>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21F9CAD8-31A1-4E3F-9477-A62DDEB478F6}" type="datetimeFigureOut">
              <a:rPr lang="en-US">
                <a:solidFill>
                  <a:prstClr val="black">
                    <a:tint val="75000"/>
                  </a:prstClr>
                </a:solidFill>
              </a:rPr>
              <a:pPr>
                <a:defRPr/>
              </a:pPr>
              <a:t>10/18/2016</a:t>
            </a:fld>
            <a:endParaRPr lang="en-US">
              <a:solidFill>
                <a:prstClr val="black">
                  <a:tint val="75000"/>
                </a:prstClr>
              </a:solidFill>
            </a:endParaRPr>
          </a:p>
        </p:txBody>
      </p:sp>
      <p:sp>
        <p:nvSpPr>
          <p:cNvPr id="9" name="Footer Placeholder 4"/>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pPr>
              <a:defRPr/>
            </a:pPr>
            <a:fld id="{6CB7DD42-1722-4310-B4CF-6188A41E7B1D}" type="slidenum">
              <a:rPr lang="en-US"/>
              <a:pPr>
                <a:defRPr/>
              </a:pPr>
              <a:t>‹#›</a:t>
            </a:fld>
            <a:endParaRPr lang="en-US"/>
          </a:p>
        </p:txBody>
      </p:sp>
    </p:spTree>
    <p:extLst>
      <p:ext uri="{BB962C8B-B14F-4D97-AF65-F5344CB8AC3E}">
        <p14:creationId xmlns:p14="http://schemas.microsoft.com/office/powerpoint/2010/main" val="1740348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9F39D77E-893C-491B-B489-3780432E3D87}" type="datetimeFigureOut">
              <a:rPr lang="en-US">
                <a:solidFill>
                  <a:prstClr val="black">
                    <a:tint val="75000"/>
                  </a:prstClr>
                </a:solidFill>
              </a:rPr>
              <a:pPr>
                <a:defRPr/>
              </a:pPr>
              <a:t>10/18/2016</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F27E169A-BED3-4A3B-92D1-FCB2EFB7BB4B}" type="slidenum">
              <a:rPr lang="en-US"/>
              <a:pPr>
                <a:defRPr/>
              </a:pPr>
              <a:t>‹#›</a:t>
            </a:fld>
            <a:endParaRPr lang="en-US"/>
          </a:p>
        </p:txBody>
      </p:sp>
    </p:spTree>
    <p:extLst>
      <p:ext uri="{BB962C8B-B14F-4D97-AF65-F5344CB8AC3E}">
        <p14:creationId xmlns:p14="http://schemas.microsoft.com/office/powerpoint/2010/main" val="3572773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6" name="TextBox 36"/>
          <p:cNvSpPr txBox="1">
            <a:spLocks noChangeArrowheads="1"/>
          </p:cNvSpPr>
          <p:nvPr/>
        </p:nvSpPr>
        <p:spPr bwMode="auto">
          <a:xfrm>
            <a:off x="2466975" y="647700"/>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pPr>
            <a:r>
              <a:rPr lang="en-US" sz="8000">
                <a:solidFill>
                  <a:srgbClr val="A53010"/>
                </a:solidFill>
                <a:latin typeface="Arial" panose="020B0604020202020204" pitchFamily="34" charset="0"/>
              </a:rPr>
              <a:t>“</a:t>
            </a:r>
          </a:p>
        </p:txBody>
      </p:sp>
      <p:sp>
        <p:nvSpPr>
          <p:cNvPr id="7" name="TextBox 37"/>
          <p:cNvSpPr txBox="1">
            <a:spLocks noChangeArrowheads="1"/>
          </p:cNvSpPr>
          <p:nvPr/>
        </p:nvSpPr>
        <p:spPr bwMode="auto">
          <a:xfrm>
            <a:off x="11114088" y="290512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pPr>
            <a:r>
              <a:rPr lang="en-US" sz="8000">
                <a:solidFill>
                  <a:srgbClr val="A53010"/>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8" name="Date Placeholder 4"/>
          <p:cNvSpPr>
            <a:spLocks noGrp="1"/>
          </p:cNvSpPr>
          <p:nvPr>
            <p:ph type="dt" sz="half" idx="14"/>
          </p:nvPr>
        </p:nvSpPr>
        <p:spPr/>
        <p:txBody>
          <a:bodyPr/>
          <a:lstStyle>
            <a:lvl1pPr>
              <a:defRPr/>
            </a:lvl1pPr>
          </a:lstStyle>
          <a:p>
            <a:pPr>
              <a:defRPr/>
            </a:pPr>
            <a:fld id="{3CA750E2-5F95-45F0-BB44-51035B8A8F1B}" type="datetimeFigureOut">
              <a:rPr lang="en-US">
                <a:solidFill>
                  <a:prstClr val="black">
                    <a:tint val="75000"/>
                  </a:prstClr>
                </a:solidFill>
              </a:rPr>
              <a:pPr>
                <a:defRPr/>
              </a:pPr>
              <a:t>10/18/2016</a:t>
            </a:fld>
            <a:endParaRPr lang="en-US">
              <a:solidFill>
                <a:prstClr val="black">
                  <a:tint val="75000"/>
                </a:prstClr>
              </a:solidFill>
            </a:endParaRPr>
          </a:p>
        </p:txBody>
      </p:sp>
      <p:sp>
        <p:nvSpPr>
          <p:cNvPr id="9" name="Footer Placeholder 5"/>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pPr>
              <a:defRPr/>
            </a:pPr>
            <a:fld id="{472D2940-5284-4458-BEB0-6C41134F8A20}" type="slidenum">
              <a:rPr lang="en-US"/>
              <a:pPr>
                <a:defRPr/>
              </a:pPr>
              <a:t>‹#›</a:t>
            </a:fld>
            <a:endParaRPr lang="en-US"/>
          </a:p>
        </p:txBody>
      </p:sp>
    </p:spTree>
    <p:extLst>
      <p:ext uri="{BB962C8B-B14F-4D97-AF65-F5344CB8AC3E}">
        <p14:creationId xmlns:p14="http://schemas.microsoft.com/office/powerpoint/2010/main" val="38263061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lvl1pPr>
          </a:lstStyle>
          <a:p>
            <a:pPr>
              <a:defRPr/>
            </a:pPr>
            <a:fld id="{158A18EC-7B31-48B7-ADD6-14BB13D7F124}" type="datetimeFigureOut">
              <a:rPr lang="en-US">
                <a:solidFill>
                  <a:prstClr val="black">
                    <a:tint val="75000"/>
                  </a:prstClr>
                </a:solidFill>
              </a:rPr>
              <a:pPr>
                <a:defRPr/>
              </a:pPr>
              <a:t>10/18/2016</a:t>
            </a:fld>
            <a:endParaRPr lang="en-US">
              <a:solidFill>
                <a:prstClr val="black">
                  <a:tint val="75000"/>
                </a:prstClr>
              </a:solidFill>
            </a:endParaRPr>
          </a:p>
        </p:txBody>
      </p:sp>
      <p:sp>
        <p:nvSpPr>
          <p:cNvPr id="7" name="Footer Placeholder 5"/>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pPr>
              <a:defRPr/>
            </a:pPr>
            <a:fld id="{3EC4E7B4-9A66-4D30-B023-5F65D5982AD7}" type="slidenum">
              <a:rPr lang="en-US"/>
              <a:pPr>
                <a:defRPr/>
              </a:pPr>
              <a:t>‹#›</a:t>
            </a:fld>
            <a:endParaRPr lang="en-US"/>
          </a:p>
        </p:txBody>
      </p:sp>
    </p:spTree>
    <p:extLst>
      <p:ext uri="{BB962C8B-B14F-4D97-AF65-F5344CB8AC3E}">
        <p14:creationId xmlns:p14="http://schemas.microsoft.com/office/powerpoint/2010/main" val="36137370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14CA823-9FD4-4AE3-A235-259CDB733B4A}" type="datetimeFigureOut">
              <a:rPr lang="en-US">
                <a:solidFill>
                  <a:prstClr val="black">
                    <a:tint val="75000"/>
                  </a:prstClr>
                </a:solidFill>
              </a:rPr>
              <a:pPr>
                <a:defRPr/>
              </a:pPr>
              <a:t>10/18/2016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9DB6C9-5CFA-4ED5-8777-90725E59ABA1}" type="slidenum">
              <a:rPr lang="en-US"/>
              <a:pPr>
                <a:defRPr/>
              </a:pPr>
              <a:t>‹#›</a:t>
            </a:fld>
            <a:endParaRPr lang="en-US"/>
          </a:p>
        </p:txBody>
      </p:sp>
    </p:spTree>
    <p:extLst>
      <p:ext uri="{BB962C8B-B14F-4D97-AF65-F5344CB8AC3E}">
        <p14:creationId xmlns:p14="http://schemas.microsoft.com/office/powerpoint/2010/main" val="1262365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C4089E4F-5631-4015-AC54-8E71C75AD250}" type="datetimeFigureOut">
              <a:rPr lang="en-US">
                <a:solidFill>
                  <a:prstClr val="black">
                    <a:tint val="75000"/>
                  </a:prstClr>
                </a:solidFill>
              </a:rPr>
              <a:pPr>
                <a:defRPr/>
              </a:pPr>
              <a:t>10/18/2016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FC2DFF2-6C5D-4309-BE0A-ADBC5D170DD2}" type="slidenum">
              <a:rPr lang="en-US"/>
              <a:pPr>
                <a:defRPr/>
              </a:pPr>
              <a:t>‹#›</a:t>
            </a:fld>
            <a:endParaRPr lang="en-US"/>
          </a:p>
        </p:txBody>
      </p:sp>
    </p:spTree>
    <p:extLst>
      <p:ext uri="{BB962C8B-B14F-4D97-AF65-F5344CB8AC3E}">
        <p14:creationId xmlns:p14="http://schemas.microsoft.com/office/powerpoint/2010/main" val="118665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0" y="-7938"/>
            <a:ext cx="12192000" cy="6865938"/>
            <a:chOff x="0" y="-8467"/>
            <a:chExt cx="12192000" cy="6866467"/>
          </a:xfrm>
        </p:grpSpPr>
        <p:cxnSp>
          <p:nvCxnSpPr>
            <p:cNvPr id="5" name="Straight Connector 4"/>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8"/>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9D297C3C-1FF9-489C-BFBE-E20483784486}" type="datetimeFigureOut">
              <a:rPr lang="en-US"/>
              <a:pPr>
                <a:defRPr/>
              </a:pPr>
              <a:t>10/18/2016</a:t>
            </a:fld>
            <a:endParaRPr lang="en-US"/>
          </a:p>
        </p:txBody>
      </p:sp>
      <p:sp>
        <p:nvSpPr>
          <p:cNvPr id="16"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99A09F6E-FA32-4CBF-927F-8AF884F21D1B}" type="slidenum">
              <a:rPr lang="en-US"/>
              <a:pPr>
                <a:defRPr/>
              </a:pPr>
              <a:t>‹#›</a:t>
            </a:fld>
            <a:endParaRPr lang="en-US"/>
          </a:p>
        </p:txBody>
      </p:sp>
    </p:spTree>
    <p:extLst>
      <p:ext uri="{BB962C8B-B14F-4D97-AF65-F5344CB8AC3E}">
        <p14:creationId xmlns:p14="http://schemas.microsoft.com/office/powerpoint/2010/main" val="887621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940CF9E7-AB12-4B22-9FCE-A23F368B7B9C}" type="datetimeFigureOut">
              <a:rPr lang="en-US"/>
              <a:pPr>
                <a:defRPr/>
              </a:pPr>
              <a:t>10/18/2016</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F3896E-2BF3-4628-AC76-B083627400EA}" type="slidenum">
              <a:rPr lang="en-US"/>
              <a:pPr>
                <a:defRPr/>
              </a:pPr>
              <a:t>‹#›</a:t>
            </a:fld>
            <a:endParaRPr lang="en-US"/>
          </a:p>
        </p:txBody>
      </p:sp>
    </p:spTree>
    <p:extLst>
      <p:ext uri="{BB962C8B-B14F-4D97-AF65-F5344CB8AC3E}">
        <p14:creationId xmlns:p14="http://schemas.microsoft.com/office/powerpoint/2010/main" val="4413043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F81F0AB0-B2AB-403D-A619-033D2633E02D}" type="datetimeFigureOut">
              <a:rPr lang="en-US"/>
              <a:pPr>
                <a:defRPr/>
              </a:pPr>
              <a:t>10/18/2016</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5D46BB-6380-469D-8393-0FED8D736B49}" type="slidenum">
              <a:rPr lang="en-US"/>
              <a:pPr>
                <a:defRPr/>
              </a:pPr>
              <a:t>‹#›</a:t>
            </a:fld>
            <a:endParaRPr lang="en-US"/>
          </a:p>
        </p:txBody>
      </p:sp>
    </p:spTree>
    <p:extLst>
      <p:ext uri="{BB962C8B-B14F-4D97-AF65-F5344CB8AC3E}">
        <p14:creationId xmlns:p14="http://schemas.microsoft.com/office/powerpoint/2010/main" val="3107656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AE348F2-C995-4F8A-8E89-C9EE8C52512B}" type="datetimeFigureOut">
              <a:rPr lang="en-US">
                <a:solidFill>
                  <a:prstClr val="black">
                    <a:tint val="75000"/>
                  </a:prstClr>
                </a:solidFill>
              </a:rPr>
              <a:pPr>
                <a:defRPr/>
              </a:pPr>
              <a:t>10/18/2016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30FC7B-6410-4FE2-9CDC-883B0BC340CC}" type="slidenum">
              <a:rPr lang="en-US"/>
              <a:pPr>
                <a:defRPr/>
              </a:pPr>
              <a:t>‹#›</a:t>
            </a:fld>
            <a:endParaRPr lang="en-US"/>
          </a:p>
        </p:txBody>
      </p:sp>
    </p:spTree>
    <p:extLst>
      <p:ext uri="{BB962C8B-B14F-4D97-AF65-F5344CB8AC3E}">
        <p14:creationId xmlns:p14="http://schemas.microsoft.com/office/powerpoint/2010/main" val="17607771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3A54CEE6-9E5E-4F3C-84CF-6805BE9147F2}" type="datetimeFigureOut">
              <a:rPr lang="en-US"/>
              <a:pPr>
                <a:defRPr/>
              </a:pPr>
              <a:t>10/18/2016</a:t>
            </a:fld>
            <a:endParaRPr lang="en-US"/>
          </a:p>
        </p:txBody>
      </p:sp>
      <p:sp>
        <p:nvSpPr>
          <p:cNvPr id="6" name="Footer Placeholder 5"/>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309B335-8C74-408B-8C09-00008EEFE203}" type="slidenum">
              <a:rPr lang="en-US"/>
              <a:pPr>
                <a:defRPr/>
              </a:pPr>
              <a:t>‹#›</a:t>
            </a:fld>
            <a:endParaRPr lang="en-US"/>
          </a:p>
        </p:txBody>
      </p:sp>
    </p:spTree>
    <p:extLst>
      <p:ext uri="{BB962C8B-B14F-4D97-AF65-F5344CB8AC3E}">
        <p14:creationId xmlns:p14="http://schemas.microsoft.com/office/powerpoint/2010/main" val="19386526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93735F59-834B-46C6-AF3E-3FD486DB67D1}" type="datetimeFigureOut">
              <a:rPr lang="en-US"/>
              <a:pPr>
                <a:defRPr/>
              </a:pPr>
              <a:t>10/18/2016</a:t>
            </a:fld>
            <a:endParaRPr lang="en-US"/>
          </a:p>
        </p:txBody>
      </p:sp>
      <p:sp>
        <p:nvSpPr>
          <p:cNvPr id="8" name="Footer Placeholder 7"/>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E8D3F5E3-15CC-4C5F-9A00-A525AF6C58D0}" type="slidenum">
              <a:rPr lang="en-US"/>
              <a:pPr>
                <a:defRPr/>
              </a:pPr>
              <a:t>‹#›</a:t>
            </a:fld>
            <a:endParaRPr lang="en-US"/>
          </a:p>
        </p:txBody>
      </p:sp>
    </p:spTree>
    <p:extLst>
      <p:ext uri="{BB962C8B-B14F-4D97-AF65-F5344CB8AC3E}">
        <p14:creationId xmlns:p14="http://schemas.microsoft.com/office/powerpoint/2010/main" val="42713462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ADACF0A9-FE82-42C8-B1E5-98AE3FFB4A1A}" type="datetimeFigureOut">
              <a:rPr lang="en-US"/>
              <a:pPr>
                <a:defRPr/>
              </a:pPr>
              <a:t>10/18/2016</a:t>
            </a:fld>
            <a:endParaRPr lang="en-US"/>
          </a:p>
        </p:txBody>
      </p:sp>
      <p:sp>
        <p:nvSpPr>
          <p:cNvPr id="4" name="Footer Placeholder 3"/>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11206118-92D9-4B7C-B368-CD345380B216}" type="slidenum">
              <a:rPr lang="en-US"/>
              <a:pPr>
                <a:defRPr/>
              </a:pPr>
              <a:t>‹#›</a:t>
            </a:fld>
            <a:endParaRPr lang="en-US"/>
          </a:p>
        </p:txBody>
      </p:sp>
    </p:spTree>
    <p:extLst>
      <p:ext uri="{BB962C8B-B14F-4D97-AF65-F5344CB8AC3E}">
        <p14:creationId xmlns:p14="http://schemas.microsoft.com/office/powerpoint/2010/main" val="10414715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0DBDA64E-8F86-4523-941B-B15AA3878FE9}" type="datetimeFigureOut">
              <a:rPr lang="en-US"/>
              <a:pPr>
                <a:defRPr/>
              </a:pPr>
              <a:t>10/18/2016</a:t>
            </a:fld>
            <a:endParaRPr lang="en-US"/>
          </a:p>
        </p:txBody>
      </p:sp>
      <p:sp>
        <p:nvSpPr>
          <p:cNvPr id="3" name="Footer Placeholder 2"/>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76058F4F-9801-49A6-A22D-7CC4C8D203E7}" type="slidenum">
              <a:rPr lang="en-US"/>
              <a:pPr>
                <a:defRPr/>
              </a:pPr>
              <a:t>‹#›</a:t>
            </a:fld>
            <a:endParaRPr lang="en-US"/>
          </a:p>
        </p:txBody>
      </p:sp>
    </p:spTree>
    <p:extLst>
      <p:ext uri="{BB962C8B-B14F-4D97-AF65-F5344CB8AC3E}">
        <p14:creationId xmlns:p14="http://schemas.microsoft.com/office/powerpoint/2010/main" val="39198931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4323F9DA-4D4F-4225-9EEB-C167C325F3C1}" type="datetimeFigureOut">
              <a:rPr lang="en-US"/>
              <a:pPr>
                <a:defRPr/>
              </a:pPr>
              <a:t>10/18/2016</a:t>
            </a:fld>
            <a:endParaRPr lang="en-US"/>
          </a:p>
        </p:txBody>
      </p:sp>
      <p:sp>
        <p:nvSpPr>
          <p:cNvPr id="6" name="Footer Placeholder 5"/>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61A2DB7-47F5-4AF2-86C8-2B11E55007D4}" type="slidenum">
              <a:rPr lang="en-US"/>
              <a:pPr>
                <a:defRPr/>
              </a:pPr>
              <a:t>‹#›</a:t>
            </a:fld>
            <a:endParaRPr lang="en-US"/>
          </a:p>
        </p:txBody>
      </p:sp>
    </p:spTree>
    <p:extLst>
      <p:ext uri="{BB962C8B-B14F-4D97-AF65-F5344CB8AC3E}">
        <p14:creationId xmlns:p14="http://schemas.microsoft.com/office/powerpoint/2010/main" val="23435189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7BB0468C-CA56-4774-B96B-54C85A11B29F}" type="datetimeFigureOut">
              <a:rPr lang="en-US"/>
              <a:pPr>
                <a:defRPr/>
              </a:pPr>
              <a:t>10/18/2016</a:t>
            </a:fld>
            <a:endParaRPr lang="en-US"/>
          </a:p>
        </p:txBody>
      </p:sp>
      <p:sp>
        <p:nvSpPr>
          <p:cNvPr id="6" name="Footer Placeholder 5"/>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E119500-4378-44C8-97DD-1299098803D3}" type="slidenum">
              <a:rPr lang="en-US"/>
              <a:pPr>
                <a:defRPr/>
              </a:pPr>
              <a:t>‹#›</a:t>
            </a:fld>
            <a:endParaRPr lang="en-US"/>
          </a:p>
        </p:txBody>
      </p:sp>
    </p:spTree>
    <p:extLst>
      <p:ext uri="{BB962C8B-B14F-4D97-AF65-F5344CB8AC3E}">
        <p14:creationId xmlns:p14="http://schemas.microsoft.com/office/powerpoint/2010/main" val="23283889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C9DC2766-89AC-42F8-A46C-D2FC1B572F50}" type="datetimeFigureOut">
              <a:rPr lang="en-US"/>
              <a:pPr>
                <a:defRPr/>
              </a:pPr>
              <a:t>10/18/2016</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1A8778-479E-43A2-BBF6-9F29C05F2458}" type="slidenum">
              <a:rPr lang="en-US"/>
              <a:pPr>
                <a:defRPr/>
              </a:pPr>
              <a:t>‹#›</a:t>
            </a:fld>
            <a:endParaRPr lang="en-US"/>
          </a:p>
        </p:txBody>
      </p:sp>
    </p:spTree>
    <p:extLst>
      <p:ext uri="{BB962C8B-B14F-4D97-AF65-F5344CB8AC3E}">
        <p14:creationId xmlns:p14="http://schemas.microsoft.com/office/powerpoint/2010/main" val="28732374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r>
              <a:rPr lang="en-US" sz="8000" smtClean="0">
                <a:solidFill>
                  <a:srgbClr val="C0E474"/>
                </a:solidFill>
              </a:rPr>
              <a:t>“</a:t>
            </a:r>
          </a:p>
        </p:txBody>
      </p:sp>
      <p:sp>
        <p:nvSpPr>
          <p:cNvPr id="6" name="TextBox 5"/>
          <p:cNvSpPr txBox="1">
            <a:spLocks noChangeArrowheads="1"/>
          </p:cNvSpPr>
          <p:nvPr/>
        </p:nvSpPr>
        <p:spPr bwMode="auto">
          <a:xfrm>
            <a:off x="8893175" y="2886075"/>
            <a:ext cx="609600" cy="585788"/>
          </a:xfrm>
          <a:prstGeom prst="rect">
            <a:avLst/>
          </a:prstGeom>
          <a:noFill/>
          <a:ln>
            <a:noFill/>
          </a:ln>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r>
              <a:rPr lang="en-US" sz="8000" smtClean="0">
                <a:solidFill>
                  <a:srgbClr val="C0E474"/>
                </a:solidFill>
              </a:rPr>
              <a:t>”</a:t>
            </a:r>
            <a:endParaRPr lang="en-US" smtClean="0">
              <a:solidFill>
                <a:srgbClr val="C0E474"/>
              </a:solidFill>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7EEBEA2E-5E0A-4F32-AAE4-8724E1B88529}" type="datetimeFigureOut">
              <a:rPr lang="en-US"/>
              <a:pPr>
                <a:defRPr/>
              </a:pPr>
              <a:t>10/18/2016</a:t>
            </a:fld>
            <a:endParaRPr lang="en-US"/>
          </a:p>
        </p:txBody>
      </p:sp>
      <p:sp>
        <p:nvSpPr>
          <p:cNvPr id="8" name="Footer Placeholder 4"/>
          <p:cNvSpPr>
            <a:spLocks noGrp="1"/>
          </p:cNvSpPr>
          <p:nvPr>
            <p:ph type="ftr" sz="quarter" idx="15"/>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4D219A20-625B-4540-96A3-504496BD6385}" type="slidenum">
              <a:rPr lang="en-US"/>
              <a:pPr>
                <a:defRPr/>
              </a:pPr>
              <a:t>‹#›</a:t>
            </a:fld>
            <a:endParaRPr lang="en-US"/>
          </a:p>
        </p:txBody>
      </p:sp>
    </p:spTree>
    <p:extLst>
      <p:ext uri="{BB962C8B-B14F-4D97-AF65-F5344CB8AC3E}">
        <p14:creationId xmlns:p14="http://schemas.microsoft.com/office/powerpoint/2010/main" val="29643725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65AFDC7F-516D-4F6B-9B5F-4C67097E2DD7}" type="datetimeFigureOut">
              <a:rPr lang="en-US"/>
              <a:pPr>
                <a:defRPr/>
              </a:pPr>
              <a:t>10/18/2016</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9FB410-B24A-43E9-87D4-F6E3CDF448CA}" type="slidenum">
              <a:rPr lang="en-US"/>
              <a:pPr>
                <a:defRPr/>
              </a:pPr>
              <a:t>‹#›</a:t>
            </a:fld>
            <a:endParaRPr lang="en-US"/>
          </a:p>
        </p:txBody>
      </p:sp>
    </p:spTree>
    <p:extLst>
      <p:ext uri="{BB962C8B-B14F-4D97-AF65-F5344CB8AC3E}">
        <p14:creationId xmlns:p14="http://schemas.microsoft.com/office/powerpoint/2010/main" val="37158127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r>
              <a:rPr lang="en-US" sz="8000" smtClean="0">
                <a:solidFill>
                  <a:srgbClr val="C0E474"/>
                </a:solidFill>
              </a:rPr>
              <a:t>“</a:t>
            </a:r>
          </a:p>
        </p:txBody>
      </p:sp>
      <p:sp>
        <p:nvSpPr>
          <p:cNvPr id="6" name="TextBox 5"/>
          <p:cNvSpPr txBox="1">
            <a:spLocks noChangeArrowheads="1"/>
          </p:cNvSpPr>
          <p:nvPr/>
        </p:nvSpPr>
        <p:spPr bwMode="auto">
          <a:xfrm>
            <a:off x="8893175" y="2886075"/>
            <a:ext cx="609600" cy="585788"/>
          </a:xfrm>
          <a:prstGeom prst="rect">
            <a:avLst/>
          </a:prstGeom>
          <a:noFill/>
          <a:ln>
            <a:noFill/>
          </a:ln>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r>
              <a:rPr lang="en-US" sz="8000" smtClean="0">
                <a:solidFill>
                  <a:srgbClr val="C0E474"/>
                </a:solidFill>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4CC677F6-3AF9-4E56-8DA0-C53055307DF1}" type="datetimeFigureOut">
              <a:rPr lang="en-US"/>
              <a:pPr>
                <a:defRPr/>
              </a:pPr>
              <a:t>10/18/2016</a:t>
            </a:fld>
            <a:endParaRPr lang="en-US"/>
          </a:p>
        </p:txBody>
      </p:sp>
      <p:sp>
        <p:nvSpPr>
          <p:cNvPr id="8" name="Footer Placeholder 4"/>
          <p:cNvSpPr>
            <a:spLocks noGrp="1"/>
          </p:cNvSpPr>
          <p:nvPr>
            <p:ph type="ftr" sz="quarter" idx="15"/>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EFE4BBDF-C09C-4865-9C30-7E1BB6E7966A}" type="slidenum">
              <a:rPr lang="en-US"/>
              <a:pPr>
                <a:defRPr/>
              </a:pPr>
              <a:t>‹#›</a:t>
            </a:fld>
            <a:endParaRPr lang="en-US"/>
          </a:p>
        </p:txBody>
      </p:sp>
    </p:spTree>
    <p:extLst>
      <p:ext uri="{BB962C8B-B14F-4D97-AF65-F5344CB8AC3E}">
        <p14:creationId xmlns:p14="http://schemas.microsoft.com/office/powerpoint/2010/main" val="2022683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14C63C5-149D-46A1-8D74-EBF88AE5961F}" type="datetimeFigureOut">
              <a:rPr lang="en-US">
                <a:solidFill>
                  <a:prstClr val="black">
                    <a:tint val="75000"/>
                  </a:prstClr>
                </a:solidFill>
              </a:rPr>
              <a:pPr>
                <a:defRPr/>
              </a:pPr>
              <a:t>10/18/2016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9F60F760-C421-489A-AB78-57937126101A}" type="slidenum">
              <a:rPr lang="en-US"/>
              <a:pPr>
                <a:defRPr/>
              </a:pPr>
              <a:t>‹#›</a:t>
            </a:fld>
            <a:endParaRPr lang="en-US"/>
          </a:p>
        </p:txBody>
      </p:sp>
    </p:spTree>
    <p:extLst>
      <p:ext uri="{BB962C8B-B14F-4D97-AF65-F5344CB8AC3E}">
        <p14:creationId xmlns:p14="http://schemas.microsoft.com/office/powerpoint/2010/main" val="15062446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26226839-DB36-4D13-8BAA-C85764ABFCD0}" type="datetimeFigureOut">
              <a:rPr lang="en-US"/>
              <a:pPr>
                <a:defRPr/>
              </a:pPr>
              <a:t>10/18/2016</a:t>
            </a:fld>
            <a:endParaRPr lang="en-US"/>
          </a:p>
        </p:txBody>
      </p:sp>
      <p:sp>
        <p:nvSpPr>
          <p:cNvPr id="6" name="Footer Placeholder 4"/>
          <p:cNvSpPr>
            <a:spLocks noGrp="1"/>
          </p:cNvSpPr>
          <p:nvPr>
            <p:ph type="ftr" sz="quarter" idx="15"/>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A3189965-45DC-4DF5-8BB6-15616765A7A2}" type="slidenum">
              <a:rPr lang="en-US"/>
              <a:pPr>
                <a:defRPr/>
              </a:pPr>
              <a:t>‹#›</a:t>
            </a:fld>
            <a:endParaRPr lang="en-US"/>
          </a:p>
        </p:txBody>
      </p:sp>
    </p:spTree>
    <p:extLst>
      <p:ext uri="{BB962C8B-B14F-4D97-AF65-F5344CB8AC3E}">
        <p14:creationId xmlns:p14="http://schemas.microsoft.com/office/powerpoint/2010/main" val="35058985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697382FD-42BD-42DF-B8A6-6A691C3976A1}" type="datetimeFigureOut">
              <a:rPr lang="en-US"/>
              <a:pPr>
                <a:defRPr/>
              </a:pPr>
              <a:t>10/18/2016</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874A34-58BF-42F5-BF69-45EA21EF8D45}" type="slidenum">
              <a:rPr lang="en-US"/>
              <a:pPr>
                <a:defRPr/>
              </a:pPr>
              <a:t>‹#›</a:t>
            </a:fld>
            <a:endParaRPr lang="en-US"/>
          </a:p>
        </p:txBody>
      </p:sp>
    </p:spTree>
    <p:extLst>
      <p:ext uri="{BB962C8B-B14F-4D97-AF65-F5344CB8AC3E}">
        <p14:creationId xmlns:p14="http://schemas.microsoft.com/office/powerpoint/2010/main" val="38418321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fld id="{E0E22C4C-181E-466B-A163-5290119E33BB}" type="datetimeFigureOut">
              <a:rPr lang="en-US"/>
              <a:pPr>
                <a:defRPr/>
              </a:pPr>
              <a:t>10/18/2016</a:t>
            </a:fld>
            <a:endParaRPr lang="en-US"/>
          </a:p>
        </p:txBody>
      </p:sp>
      <p:sp>
        <p:nvSpPr>
          <p:cNvPr id="5" name="Footer Placeholder 4"/>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4ECF6B-67AC-44C0-A074-3CC59AD3683E}" type="slidenum">
              <a:rPr lang="en-US"/>
              <a:pPr>
                <a:defRPr/>
              </a:pPr>
              <a:t>‹#›</a:t>
            </a:fld>
            <a:endParaRPr lang="en-US"/>
          </a:p>
        </p:txBody>
      </p:sp>
    </p:spTree>
    <p:extLst>
      <p:ext uri="{BB962C8B-B14F-4D97-AF65-F5344CB8AC3E}">
        <p14:creationId xmlns:p14="http://schemas.microsoft.com/office/powerpoint/2010/main" val="4141221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0"/>
          </p:nvPr>
        </p:nvSpPr>
        <p:spPr/>
        <p:txBody>
          <a:bodyPr/>
          <a:lstStyle>
            <a:lvl1pPr>
              <a:defRPr/>
            </a:lvl1pPr>
          </a:lstStyle>
          <a:p>
            <a:pPr>
              <a:defRPr/>
            </a:pPr>
            <a:fld id="{EB88E15A-D43A-47E5-9288-589DF1537CA7}" type="datetimeFigureOut">
              <a:rPr lang="en-US">
                <a:solidFill>
                  <a:prstClr val="black">
                    <a:tint val="75000"/>
                  </a:prstClr>
                </a:solidFill>
              </a:rPr>
              <a:pPr>
                <a:defRPr/>
              </a:pPr>
              <a:t>10/18/2016</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6AB30F39-DDBB-4DE1-8EFE-537DBFBFE607}" type="slidenum">
              <a:rPr lang="en-US"/>
              <a:pPr>
                <a:defRPr/>
              </a:pPr>
              <a:t>‹#›</a:t>
            </a:fld>
            <a:endParaRPr lang="en-US"/>
          </a:p>
        </p:txBody>
      </p:sp>
    </p:spTree>
    <p:extLst>
      <p:ext uri="{BB962C8B-B14F-4D97-AF65-F5344CB8AC3E}">
        <p14:creationId xmlns:p14="http://schemas.microsoft.com/office/powerpoint/2010/main" val="1672864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35"/>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E20892F5-3877-4190-BB03-B4C4FCB26220}" type="datetimeFigureOut">
              <a:rPr lang="en-US">
                <a:solidFill>
                  <a:prstClr val="black">
                    <a:tint val="75000"/>
                  </a:prstClr>
                </a:solidFill>
              </a:rPr>
              <a:pPr>
                <a:defRPr/>
              </a:pPr>
              <a:t>10/18/2016</a:t>
            </a:fld>
            <a:endParaRPr lang="en-US">
              <a:solidFill>
                <a:prstClr val="black">
                  <a:tint val="75000"/>
                </a:prstClr>
              </a:solidFill>
            </a:endParaRPr>
          </a:p>
        </p:txBody>
      </p:sp>
      <p:sp>
        <p:nvSpPr>
          <p:cNvPr id="9" name="Footer Placeholder 7"/>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pPr>
              <a:defRPr/>
            </a:pPr>
            <a:fld id="{34808D74-647A-48D2-9A9D-B4E540581868}" type="slidenum">
              <a:rPr lang="en-US"/>
              <a:pPr>
                <a:defRPr/>
              </a:pPr>
              <a:t>‹#›</a:t>
            </a:fld>
            <a:endParaRPr lang="en-US"/>
          </a:p>
        </p:txBody>
      </p:sp>
    </p:spTree>
    <p:extLst>
      <p:ext uri="{BB962C8B-B14F-4D97-AF65-F5344CB8AC3E}">
        <p14:creationId xmlns:p14="http://schemas.microsoft.com/office/powerpoint/2010/main" val="3107284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950EBEDE-C409-44A9-9254-AD34B211F877}" type="datetimeFigureOut">
              <a:rPr lang="en-US">
                <a:solidFill>
                  <a:prstClr val="black">
                    <a:tint val="75000"/>
                  </a:prstClr>
                </a:solidFill>
              </a:rPr>
              <a:pPr>
                <a:defRPr/>
              </a:pPr>
              <a:t>10/18/2016</a:t>
            </a:fld>
            <a:endParaRPr lang="en-US">
              <a:solidFill>
                <a:prstClr val="black">
                  <a:tint val="75000"/>
                </a:prstClr>
              </a:solidFill>
            </a:endParaRPr>
          </a:p>
        </p:txBody>
      </p:sp>
      <p:sp>
        <p:nvSpPr>
          <p:cNvPr id="5" name="Footer Placeholder 3"/>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4"/>
          <p:cNvSpPr>
            <a:spLocks noGrp="1"/>
          </p:cNvSpPr>
          <p:nvPr>
            <p:ph type="sldNum" sz="quarter" idx="12"/>
          </p:nvPr>
        </p:nvSpPr>
        <p:spPr/>
        <p:txBody>
          <a:bodyPr/>
          <a:lstStyle>
            <a:lvl1pPr>
              <a:defRPr/>
            </a:lvl1pPr>
          </a:lstStyle>
          <a:p>
            <a:pPr>
              <a:defRPr/>
            </a:pPr>
            <a:fld id="{D09048F5-EB46-489B-A13A-5555D121397D}" type="slidenum">
              <a:rPr lang="en-US"/>
              <a:pPr>
                <a:defRPr/>
              </a:pPr>
              <a:t>‹#›</a:t>
            </a:fld>
            <a:endParaRPr lang="en-US"/>
          </a:p>
        </p:txBody>
      </p:sp>
    </p:spTree>
    <p:extLst>
      <p:ext uri="{BB962C8B-B14F-4D97-AF65-F5344CB8AC3E}">
        <p14:creationId xmlns:p14="http://schemas.microsoft.com/office/powerpoint/2010/main" val="901646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3" name="Date Placeholder 1"/>
          <p:cNvSpPr>
            <a:spLocks noGrp="1"/>
          </p:cNvSpPr>
          <p:nvPr>
            <p:ph type="dt" sz="half" idx="10"/>
          </p:nvPr>
        </p:nvSpPr>
        <p:spPr/>
        <p:txBody>
          <a:bodyPr/>
          <a:lstStyle>
            <a:lvl1pPr>
              <a:defRPr/>
            </a:lvl1pPr>
          </a:lstStyle>
          <a:p>
            <a:pPr>
              <a:defRPr/>
            </a:pPr>
            <a:fld id="{BA69637F-1F76-4BCD-A5D1-627C32EED0E7}" type="datetimeFigureOut">
              <a:rPr lang="en-US">
                <a:solidFill>
                  <a:prstClr val="black">
                    <a:tint val="75000"/>
                  </a:prstClr>
                </a:solidFill>
              </a:rPr>
              <a:pPr>
                <a:defRPr/>
              </a:pPr>
              <a:t>10/18/2016</a:t>
            </a:fld>
            <a:endParaRPr lang="en-US">
              <a:solidFill>
                <a:prstClr val="black">
                  <a:tint val="75000"/>
                </a:prstClr>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3"/>
          <p:cNvSpPr>
            <a:spLocks noGrp="1"/>
          </p:cNvSpPr>
          <p:nvPr>
            <p:ph type="sldNum" sz="quarter" idx="12"/>
          </p:nvPr>
        </p:nvSpPr>
        <p:spPr/>
        <p:txBody>
          <a:bodyPr/>
          <a:lstStyle>
            <a:lvl1pPr>
              <a:defRPr/>
            </a:lvl1pPr>
          </a:lstStyle>
          <a:p>
            <a:pPr>
              <a:defRPr/>
            </a:pPr>
            <a:fld id="{C28C520C-2A66-4980-B813-E04BF70C7A08}" type="slidenum">
              <a:rPr lang="en-US"/>
              <a:pPr>
                <a:defRPr/>
              </a:pPr>
              <a:t>‹#›</a:t>
            </a:fld>
            <a:endParaRPr lang="en-US"/>
          </a:p>
        </p:txBody>
      </p:sp>
    </p:spTree>
    <p:extLst>
      <p:ext uri="{BB962C8B-B14F-4D97-AF65-F5344CB8AC3E}">
        <p14:creationId xmlns:p14="http://schemas.microsoft.com/office/powerpoint/2010/main" val="3830554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F34D8B0A-08C6-4B93-B958-7159D6E85539}" type="datetimeFigureOut">
              <a:rPr lang="en-US">
                <a:solidFill>
                  <a:prstClr val="black">
                    <a:tint val="75000"/>
                  </a:prstClr>
                </a:solidFill>
              </a:rPr>
              <a:pPr>
                <a:defRPr/>
              </a:pPr>
              <a:t>10/18/2016</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2"/>
          </p:nvPr>
        </p:nvSpPr>
        <p:spPr/>
        <p:txBody>
          <a:bodyPr/>
          <a:lstStyle>
            <a:lvl1pPr>
              <a:defRPr/>
            </a:lvl1pPr>
          </a:lstStyle>
          <a:p>
            <a:pPr>
              <a:defRPr/>
            </a:pPr>
            <a:fld id="{BBC28E64-8C31-4356-9066-A61CE87871C0}" type="slidenum">
              <a:rPr lang="en-US"/>
              <a:pPr>
                <a:defRPr/>
              </a:pPr>
              <a:t>‹#›</a:t>
            </a:fld>
            <a:endParaRPr lang="en-US"/>
          </a:p>
        </p:txBody>
      </p:sp>
    </p:spTree>
    <p:extLst>
      <p:ext uri="{BB962C8B-B14F-4D97-AF65-F5344CB8AC3E}">
        <p14:creationId xmlns:p14="http://schemas.microsoft.com/office/powerpoint/2010/main" val="2073770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7CDE102C-E7F4-44E9-B7DA-7F7D1D3AB637}" type="datetimeFigureOut">
              <a:rPr lang="en-US">
                <a:solidFill>
                  <a:prstClr val="black">
                    <a:tint val="75000"/>
                  </a:prstClr>
                </a:solidFill>
              </a:rPr>
              <a:pPr>
                <a:defRPr/>
              </a:pPr>
              <a:t>10/18/2016</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129B186A-65ED-4985-82CA-1732AAF9F7ED}" type="slidenum">
              <a:rPr lang="en-US"/>
              <a:pPr>
                <a:defRPr/>
              </a:pPr>
              <a:t>‹#›</a:t>
            </a:fld>
            <a:endParaRPr lang="en-US"/>
          </a:p>
        </p:txBody>
      </p:sp>
    </p:spTree>
    <p:extLst>
      <p:ext uri="{BB962C8B-B14F-4D97-AF65-F5344CB8AC3E}">
        <p14:creationId xmlns:p14="http://schemas.microsoft.com/office/powerpoint/2010/main" val="868436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p:cNvSpPr>
            <p:nvPr/>
          </p:nvSpPr>
          <p:spPr bwMode="auto">
            <a:xfrm>
              <a:off x="2487613" y="2284413"/>
              <a:ext cx="85725" cy="533400"/>
            </a:xfrm>
            <a:custGeom>
              <a:avLst/>
              <a:gdLst>
                <a:gd name="T0" fmla="*/ 22 w 22"/>
                <a:gd name="T1" fmla="*/ 136 h 136"/>
                <a:gd name="T2" fmla="*/ 17 w 22"/>
                <a:gd name="T3" fmla="*/ 80 h 136"/>
                <a:gd name="T4" fmla="*/ 0 w 22"/>
                <a:gd name="T5" fmla="*/ 0 h 136"/>
                <a:gd name="T6" fmla="*/ 0 w 22"/>
                <a:gd name="T7" fmla="*/ 35 h 136"/>
                <a:gd name="T8" fmla="*/ 20 w 22"/>
                <a:gd name="T9" fmla="*/ 124 h 136"/>
                <a:gd name="T10" fmla="*/ 22 w 22"/>
                <a:gd name="T11" fmla="*/ 136 h 136"/>
              </a:gdLst>
              <a:ahLst/>
              <a:cxnLst>
                <a:cxn ang="0">
                  <a:pos x="T0" y="T1"/>
                </a:cxn>
                <a:cxn ang="0">
                  <a:pos x="T2" y="T3"/>
                </a:cxn>
                <a:cxn ang="0">
                  <a:pos x="T4" y="T5"/>
                </a:cxn>
                <a:cxn ang="0">
                  <a:pos x="T6" y="T7"/>
                </a:cxn>
                <a:cxn ang="0">
                  <a:pos x="T8" y="T9"/>
                </a:cxn>
                <a:cxn ang="0">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7" name="Freeform 12"/>
            <p:cNvSpPr>
              <a:spLocks/>
            </p:cNvSpPr>
            <p:nvPr/>
          </p:nvSpPr>
          <p:spPr bwMode="auto">
            <a:xfrm>
              <a:off x="2597151" y="2779713"/>
              <a:ext cx="550863" cy="1978025"/>
            </a:xfrm>
            <a:custGeom>
              <a:avLst/>
              <a:gdLst>
                <a:gd name="T0" fmla="*/ 86 w 140"/>
                <a:gd name="T1" fmla="*/ 350 h 504"/>
                <a:gd name="T2" fmla="*/ 139 w 140"/>
                <a:gd name="T3" fmla="*/ 504 h 504"/>
                <a:gd name="T4" fmla="*/ 140 w 140"/>
                <a:gd name="T5" fmla="*/ 478 h 504"/>
                <a:gd name="T6" fmla="*/ 95 w 140"/>
                <a:gd name="T7" fmla="*/ 347 h 504"/>
                <a:gd name="T8" fmla="*/ 0 w 140"/>
                <a:gd name="T9" fmla="*/ 0 h 504"/>
                <a:gd name="T10" fmla="*/ 6 w 140"/>
                <a:gd name="T11" fmla="*/ 61 h 504"/>
                <a:gd name="T12" fmla="*/ 86 w 140"/>
                <a:gd name="T13" fmla="*/ 350 h 504"/>
              </a:gdLst>
              <a:ahLst/>
              <a:cxnLst>
                <a:cxn ang="0">
                  <a:pos x="T0" y="T1"/>
                </a:cxn>
                <a:cxn ang="0">
                  <a:pos x="T2" y="T3"/>
                </a:cxn>
                <a:cxn ang="0">
                  <a:pos x="T4" y="T5"/>
                </a:cxn>
                <a:cxn ang="0">
                  <a:pos x="T6" y="T7"/>
                </a:cxn>
                <a:cxn ang="0">
                  <a:pos x="T8" y="T9"/>
                </a:cxn>
                <a:cxn ang="0">
                  <a:pos x="T10" y="T11"/>
                </a:cxn>
                <a:cxn ang="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8" name="Freeform 13"/>
            <p:cNvSpPr>
              <a:spLocks/>
            </p:cNvSpPr>
            <p:nvPr/>
          </p:nvSpPr>
          <p:spPr bwMode="auto">
            <a:xfrm>
              <a:off x="3175001" y="4730750"/>
              <a:ext cx="519113" cy="1209675"/>
            </a:xfrm>
            <a:custGeom>
              <a:avLst/>
              <a:gdLst>
                <a:gd name="T0" fmla="*/ 8 w 132"/>
                <a:gd name="T1" fmla="*/ 22 h 308"/>
                <a:gd name="T2" fmla="*/ 0 w 132"/>
                <a:gd name="T3" fmla="*/ 0 h 308"/>
                <a:gd name="T4" fmla="*/ 0 w 132"/>
                <a:gd name="T5" fmla="*/ 29 h 308"/>
                <a:gd name="T6" fmla="*/ 68 w 132"/>
                <a:gd name="T7" fmla="*/ 194 h 308"/>
                <a:gd name="T8" fmla="*/ 123 w 132"/>
                <a:gd name="T9" fmla="*/ 308 h 308"/>
                <a:gd name="T10" fmla="*/ 132 w 132"/>
                <a:gd name="T11" fmla="*/ 308 h 308"/>
                <a:gd name="T12" fmla="*/ 77 w 132"/>
                <a:gd name="T13" fmla="*/ 190 h 308"/>
                <a:gd name="T14" fmla="*/ 8 w 132"/>
                <a:gd name="T15" fmla="*/ 22 h 3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9" name="Freeform 14"/>
            <p:cNvSpPr>
              <a:spLocks/>
            </p:cNvSpPr>
            <p:nvPr/>
          </p:nvSpPr>
          <p:spPr bwMode="auto">
            <a:xfrm>
              <a:off x="3305176" y="5630863"/>
              <a:ext cx="146050" cy="309563"/>
            </a:xfrm>
            <a:custGeom>
              <a:avLst/>
              <a:gdLst>
                <a:gd name="T0" fmla="*/ 28 w 37"/>
                <a:gd name="T1" fmla="*/ 79 h 79"/>
                <a:gd name="T2" fmla="*/ 37 w 37"/>
                <a:gd name="T3" fmla="*/ 79 h 79"/>
                <a:gd name="T4" fmla="*/ 0 w 37"/>
                <a:gd name="T5" fmla="*/ 0 h 79"/>
                <a:gd name="T6" fmla="*/ 28 w 37"/>
                <a:gd name="T7" fmla="*/ 79 h 79"/>
              </a:gdLst>
              <a:ahLst/>
              <a:cxnLst>
                <a:cxn ang="0">
                  <a:pos x="T0" y="T1"/>
                </a:cxn>
                <a:cxn ang="0">
                  <a:pos x="T2" y="T3"/>
                </a:cxn>
                <a:cxn ang="0">
                  <a:pos x="T4" y="T5"/>
                </a:cxn>
                <a:cxn ang="0">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0" name="Freeform 15"/>
            <p:cNvSpPr>
              <a:spLocks/>
            </p:cNvSpPr>
            <p:nvPr/>
          </p:nvSpPr>
          <p:spPr bwMode="auto">
            <a:xfrm>
              <a:off x="2573338" y="2817813"/>
              <a:ext cx="700088" cy="2835275"/>
            </a:xfrm>
            <a:custGeom>
              <a:avLst/>
              <a:gdLst>
                <a:gd name="T0" fmla="*/ 162 w 178"/>
                <a:gd name="T1" fmla="*/ 660 h 722"/>
                <a:gd name="T2" fmla="*/ 116 w 178"/>
                <a:gd name="T3" fmla="*/ 534 h 722"/>
                <a:gd name="T4" fmla="*/ 40 w 178"/>
                <a:gd name="T5" fmla="*/ 236 h 722"/>
                <a:gd name="T6" fmla="*/ 12 w 178"/>
                <a:gd name="T7" fmla="*/ 51 h 722"/>
                <a:gd name="T8" fmla="*/ 0 w 178"/>
                <a:gd name="T9" fmla="*/ 0 h 722"/>
                <a:gd name="T10" fmla="*/ 33 w 178"/>
                <a:gd name="T11" fmla="*/ 237 h 722"/>
                <a:gd name="T12" fmla="*/ 107 w 178"/>
                <a:gd name="T13" fmla="*/ 537 h 722"/>
                <a:gd name="T14" fmla="*/ 160 w 178"/>
                <a:gd name="T15" fmla="*/ 681 h 722"/>
                <a:gd name="T16" fmla="*/ 178 w 178"/>
                <a:gd name="T17" fmla="*/ 722 h 722"/>
                <a:gd name="T18" fmla="*/ 174 w 178"/>
                <a:gd name="T19" fmla="*/ 708 h 722"/>
                <a:gd name="T20" fmla="*/ 162 w 178"/>
                <a:gd name="T21" fmla="*/ 66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1" name="Freeform 16"/>
            <p:cNvSpPr>
              <a:spLocks/>
            </p:cNvSpPr>
            <p:nvPr/>
          </p:nvSpPr>
          <p:spPr bwMode="auto">
            <a:xfrm>
              <a:off x="2506663" y="285750"/>
              <a:ext cx="90488" cy="2493963"/>
            </a:xfrm>
            <a:custGeom>
              <a:avLst/>
              <a:gdLst>
                <a:gd name="T0" fmla="*/ 11 w 23"/>
                <a:gd name="T1" fmla="*/ 577 h 635"/>
                <a:gd name="T2" fmla="*/ 12 w 23"/>
                <a:gd name="T3" fmla="*/ 589 h 635"/>
                <a:gd name="T4" fmla="*/ 22 w 23"/>
                <a:gd name="T5" fmla="*/ 632 h 635"/>
                <a:gd name="T6" fmla="*/ 23 w 23"/>
                <a:gd name="T7" fmla="*/ 635 h 635"/>
                <a:gd name="T8" fmla="*/ 17 w 23"/>
                <a:gd name="T9" fmla="*/ 576 h 635"/>
                <a:gd name="T10" fmla="*/ 5 w 23"/>
                <a:gd name="T11" fmla="*/ 269 h 635"/>
                <a:gd name="T12" fmla="*/ 15 w 23"/>
                <a:gd name="T13" fmla="*/ 0 h 635"/>
                <a:gd name="T14" fmla="*/ 12 w 23"/>
                <a:gd name="T15" fmla="*/ 0 h 635"/>
                <a:gd name="T16" fmla="*/ 1 w 23"/>
                <a:gd name="T17" fmla="*/ 269 h 635"/>
                <a:gd name="T18" fmla="*/ 11 w 23"/>
                <a:gd name="T19" fmla="*/ 577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2" name="Freeform 17"/>
            <p:cNvSpPr>
              <a:spLocks/>
            </p:cNvSpPr>
            <p:nvPr/>
          </p:nvSpPr>
          <p:spPr bwMode="auto">
            <a:xfrm>
              <a:off x="2554288" y="2598738"/>
              <a:ext cx="66675" cy="420688"/>
            </a:xfrm>
            <a:custGeom>
              <a:avLst/>
              <a:gdLst>
                <a:gd name="T0" fmla="*/ 0 w 17"/>
                <a:gd name="T1" fmla="*/ 0 h 107"/>
                <a:gd name="T2" fmla="*/ 5 w 17"/>
                <a:gd name="T3" fmla="*/ 56 h 107"/>
                <a:gd name="T4" fmla="*/ 17 w 17"/>
                <a:gd name="T5" fmla="*/ 107 h 107"/>
                <a:gd name="T6" fmla="*/ 11 w 17"/>
                <a:gd name="T7" fmla="*/ 46 h 107"/>
                <a:gd name="T8" fmla="*/ 10 w 17"/>
                <a:gd name="T9" fmla="*/ 43 h 107"/>
                <a:gd name="T10" fmla="*/ 0 w 17"/>
                <a:gd name="T11" fmla="*/ 0 h 107"/>
              </a:gdLst>
              <a:ahLst/>
              <a:cxnLst>
                <a:cxn ang="0">
                  <a:pos x="T0" y="T1"/>
                </a:cxn>
                <a:cxn ang="0">
                  <a:pos x="T2" y="T3"/>
                </a:cxn>
                <a:cxn ang="0">
                  <a:pos x="T4" y="T5"/>
                </a:cxn>
                <a:cxn ang="0">
                  <a:pos x="T6" y="T7"/>
                </a:cxn>
                <a:cxn ang="0">
                  <a:pos x="T8" y="T9"/>
                </a:cxn>
                <a:cxn ang="0">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3" name="Freeform 18"/>
            <p:cNvSpPr>
              <a:spLocks/>
            </p:cNvSpPr>
            <p:nvPr/>
          </p:nvSpPr>
          <p:spPr bwMode="auto">
            <a:xfrm>
              <a:off x="3143251" y="4757738"/>
              <a:ext cx="161925" cy="873125"/>
            </a:xfrm>
            <a:custGeom>
              <a:avLst/>
              <a:gdLst>
                <a:gd name="T0" fmla="*/ 0 w 41"/>
                <a:gd name="T1" fmla="*/ 0 h 222"/>
                <a:gd name="T2" fmla="*/ 5 w 41"/>
                <a:gd name="T3" fmla="*/ 93 h 222"/>
                <a:gd name="T4" fmla="*/ 17 w 41"/>
                <a:gd name="T5" fmla="*/ 166 h 222"/>
                <a:gd name="T6" fmla="*/ 24 w 41"/>
                <a:gd name="T7" fmla="*/ 184 h 222"/>
                <a:gd name="T8" fmla="*/ 41 w 41"/>
                <a:gd name="T9" fmla="*/ 222 h 222"/>
                <a:gd name="T10" fmla="*/ 38 w 41"/>
                <a:gd name="T11" fmla="*/ 212 h 222"/>
                <a:gd name="T12" fmla="*/ 13 w 41"/>
                <a:gd name="T13" fmla="*/ 92 h 222"/>
                <a:gd name="T14" fmla="*/ 8 w 41"/>
                <a:gd name="T15" fmla="*/ 22 h 222"/>
                <a:gd name="T16" fmla="*/ 7 w 41"/>
                <a:gd name="T17" fmla="*/ 18 h 222"/>
                <a:gd name="T18" fmla="*/ 0 w 41"/>
                <a:gd name="T19"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4" name="Freeform 19"/>
            <p:cNvSpPr>
              <a:spLocks/>
            </p:cNvSpPr>
            <p:nvPr/>
          </p:nvSpPr>
          <p:spPr bwMode="auto">
            <a:xfrm>
              <a:off x="3148013" y="1282700"/>
              <a:ext cx="1768475" cy="3448050"/>
            </a:xfrm>
            <a:custGeom>
              <a:avLst/>
              <a:gdLst>
                <a:gd name="T0" fmla="*/ 7 w 450"/>
                <a:gd name="T1" fmla="*/ 854 h 878"/>
                <a:gd name="T2" fmla="*/ 50 w 450"/>
                <a:gd name="T3" fmla="*/ 613 h 878"/>
                <a:gd name="T4" fmla="*/ 149 w 450"/>
                <a:gd name="T5" fmla="*/ 388 h 878"/>
                <a:gd name="T6" fmla="*/ 285 w 450"/>
                <a:gd name="T7" fmla="*/ 183 h 878"/>
                <a:gd name="T8" fmla="*/ 364 w 450"/>
                <a:gd name="T9" fmla="*/ 89 h 878"/>
                <a:gd name="T10" fmla="*/ 406 w 450"/>
                <a:gd name="T11" fmla="*/ 44 h 878"/>
                <a:gd name="T12" fmla="*/ 450 w 450"/>
                <a:gd name="T13" fmla="*/ 1 h 878"/>
                <a:gd name="T14" fmla="*/ 450 w 450"/>
                <a:gd name="T15" fmla="*/ 0 h 878"/>
                <a:gd name="T16" fmla="*/ 405 w 450"/>
                <a:gd name="T17" fmla="*/ 43 h 878"/>
                <a:gd name="T18" fmla="*/ 363 w 450"/>
                <a:gd name="T19" fmla="*/ 88 h 878"/>
                <a:gd name="T20" fmla="*/ 283 w 450"/>
                <a:gd name="T21" fmla="*/ 181 h 878"/>
                <a:gd name="T22" fmla="*/ 145 w 450"/>
                <a:gd name="T23" fmla="*/ 386 h 878"/>
                <a:gd name="T24" fmla="*/ 45 w 450"/>
                <a:gd name="T25" fmla="*/ 611 h 878"/>
                <a:gd name="T26" fmla="*/ 0 w 450"/>
                <a:gd name="T27" fmla="*/ 854 h 878"/>
                <a:gd name="T28" fmla="*/ 0 w 450"/>
                <a:gd name="T29" fmla="*/ 859 h 878"/>
                <a:gd name="T30" fmla="*/ 7 w 450"/>
                <a:gd name="T31" fmla="*/ 878 h 878"/>
                <a:gd name="T32" fmla="*/ 7 w 450"/>
                <a:gd name="T33" fmla="*/ 854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5" name="Freeform 20"/>
            <p:cNvSpPr>
              <a:spLocks/>
            </p:cNvSpPr>
            <p:nvPr/>
          </p:nvSpPr>
          <p:spPr bwMode="auto">
            <a:xfrm>
              <a:off x="3273426" y="5653088"/>
              <a:ext cx="138113" cy="287338"/>
            </a:xfrm>
            <a:custGeom>
              <a:avLst/>
              <a:gdLst>
                <a:gd name="T0" fmla="*/ 0 w 35"/>
                <a:gd name="T1" fmla="*/ 0 h 73"/>
                <a:gd name="T2" fmla="*/ 26 w 35"/>
                <a:gd name="T3" fmla="*/ 73 h 73"/>
                <a:gd name="T4" fmla="*/ 35 w 35"/>
                <a:gd name="T5" fmla="*/ 73 h 73"/>
                <a:gd name="T6" fmla="*/ 0 w 35"/>
                <a:gd name="T7" fmla="*/ 0 h 73"/>
              </a:gdLst>
              <a:ahLst/>
              <a:cxnLst>
                <a:cxn ang="0">
                  <a:pos x="T0" y="T1"/>
                </a:cxn>
                <a:cxn ang="0">
                  <a:pos x="T2" y="T3"/>
                </a:cxn>
                <a:cxn ang="0">
                  <a:pos x="T4" y="T5"/>
                </a:cxn>
                <a:cxn ang="0">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6" name="Freeform 21"/>
            <p:cNvSpPr>
              <a:spLocks/>
            </p:cNvSpPr>
            <p:nvPr/>
          </p:nvSpPr>
          <p:spPr bwMode="auto">
            <a:xfrm>
              <a:off x="3143251" y="4656138"/>
              <a:ext cx="31750" cy="188913"/>
            </a:xfrm>
            <a:custGeom>
              <a:avLst/>
              <a:gdLst>
                <a:gd name="T0" fmla="*/ 7 w 8"/>
                <a:gd name="T1" fmla="*/ 44 h 48"/>
                <a:gd name="T2" fmla="*/ 8 w 8"/>
                <a:gd name="T3" fmla="*/ 48 h 48"/>
                <a:gd name="T4" fmla="*/ 8 w 8"/>
                <a:gd name="T5" fmla="*/ 19 h 48"/>
                <a:gd name="T6" fmla="*/ 1 w 8"/>
                <a:gd name="T7" fmla="*/ 0 h 48"/>
                <a:gd name="T8" fmla="*/ 0 w 8"/>
                <a:gd name="T9" fmla="*/ 26 h 48"/>
                <a:gd name="T10" fmla="*/ 7 w 8"/>
                <a:gd name="T11" fmla="*/ 44 h 48"/>
              </a:gdLst>
              <a:ahLst/>
              <a:cxnLst>
                <a:cxn ang="0">
                  <a:pos x="T0" y="T1"/>
                </a:cxn>
                <a:cxn ang="0">
                  <a:pos x="T2" y="T3"/>
                </a:cxn>
                <a:cxn ang="0">
                  <a:pos x="T4" y="T5"/>
                </a:cxn>
                <a:cxn ang="0">
                  <a:pos x="T6" y="T7"/>
                </a:cxn>
                <a:cxn ang="0">
                  <a:pos x="T8" y="T9"/>
                </a:cxn>
                <a:cxn ang="0">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7" name="Freeform 22"/>
            <p:cNvSpPr>
              <a:spLocks/>
            </p:cNvSpPr>
            <p:nvPr/>
          </p:nvSpPr>
          <p:spPr bwMode="auto">
            <a:xfrm>
              <a:off x="3211513" y="5410200"/>
              <a:ext cx="203200" cy="530225"/>
            </a:xfrm>
            <a:custGeom>
              <a:avLst/>
              <a:gdLst>
                <a:gd name="T0" fmla="*/ 7 w 52"/>
                <a:gd name="T1" fmla="*/ 18 h 135"/>
                <a:gd name="T2" fmla="*/ 0 w 52"/>
                <a:gd name="T3" fmla="*/ 0 h 135"/>
                <a:gd name="T4" fmla="*/ 12 w 52"/>
                <a:gd name="T5" fmla="*/ 48 h 135"/>
                <a:gd name="T6" fmla="*/ 16 w 52"/>
                <a:gd name="T7" fmla="*/ 62 h 135"/>
                <a:gd name="T8" fmla="*/ 51 w 52"/>
                <a:gd name="T9" fmla="*/ 135 h 135"/>
                <a:gd name="T10" fmla="*/ 52 w 52"/>
                <a:gd name="T11" fmla="*/ 135 h 135"/>
                <a:gd name="T12" fmla="*/ 24 w 52"/>
                <a:gd name="T13" fmla="*/ 56 h 135"/>
                <a:gd name="T14" fmla="*/ 7 w 52"/>
                <a:gd name="T15" fmla="*/ 18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grpSp>
      <p:grpSp>
        <p:nvGrpSpPr>
          <p:cNvPr id="1027" name="Group 9"/>
          <p:cNvGrpSpPr>
            <a:grpSpLocks/>
          </p:cNvGrpSpPr>
          <p:nvPr/>
        </p:nvGrpSpPr>
        <p:grpSpPr bwMode="auto">
          <a:xfrm>
            <a:off x="26988" y="0"/>
            <a:ext cx="2357437" cy="6853238"/>
            <a:chOff x="6627813" y="194833"/>
            <a:chExt cx="1952625" cy="5678918"/>
          </a:xfrm>
        </p:grpSpPr>
        <p:sp>
          <p:nvSpPr>
            <p:cNvPr id="1034" name="Freeform 27"/>
            <p:cNvSpPr>
              <a:spLocks/>
            </p:cNvSpPr>
            <p:nvPr/>
          </p:nvSpPr>
          <p:spPr bwMode="auto">
            <a:xfrm>
              <a:off x="6627813" y="194833"/>
              <a:ext cx="409575" cy="3646488"/>
            </a:xfrm>
            <a:custGeom>
              <a:avLst/>
              <a:gdLst>
                <a:gd name="T0" fmla="*/ 7 w 103"/>
                <a:gd name="T1" fmla="*/ 210 h 920"/>
                <a:gd name="T2" fmla="*/ 26 w 103"/>
                <a:gd name="T3" fmla="*/ 445 h 920"/>
                <a:gd name="T4" fmla="*/ 57 w 103"/>
                <a:gd name="T5" fmla="*/ 679 h 920"/>
                <a:gd name="T6" fmla="*/ 101 w 103"/>
                <a:gd name="T7" fmla="*/ 911 h 920"/>
                <a:gd name="T8" fmla="*/ 103 w 103"/>
                <a:gd name="T9" fmla="*/ 920 h 920"/>
                <a:gd name="T10" fmla="*/ 99 w 103"/>
                <a:gd name="T11" fmla="*/ 874 h 920"/>
                <a:gd name="T12" fmla="*/ 99 w 103"/>
                <a:gd name="T13" fmla="*/ 866 h 920"/>
                <a:gd name="T14" fmla="*/ 63 w 103"/>
                <a:gd name="T15" fmla="*/ 678 h 920"/>
                <a:gd name="T16" fmla="*/ 30 w 103"/>
                <a:gd name="T17" fmla="*/ 444 h 920"/>
                <a:gd name="T18" fmla="*/ 9 w 103"/>
                <a:gd name="T19" fmla="*/ 209 h 920"/>
                <a:gd name="T20" fmla="*/ 3 w 103"/>
                <a:gd name="T21" fmla="*/ 92 h 920"/>
                <a:gd name="T22" fmla="*/ 1 w 103"/>
                <a:gd name="T23" fmla="*/ 0 h 920"/>
                <a:gd name="T24" fmla="*/ 0 w 103"/>
                <a:gd name="T25" fmla="*/ 0 h 920"/>
                <a:gd name="T26" fmla="*/ 1 w 103"/>
                <a:gd name="T27" fmla="*/ 92 h 920"/>
                <a:gd name="T28" fmla="*/ 7 w 103"/>
                <a:gd name="T29" fmla="*/ 21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5" name="Freeform 28"/>
            <p:cNvSpPr>
              <a:spLocks/>
            </p:cNvSpPr>
            <p:nvPr/>
          </p:nvSpPr>
          <p:spPr bwMode="auto">
            <a:xfrm>
              <a:off x="7061201" y="3771900"/>
              <a:ext cx="350838" cy="1309688"/>
            </a:xfrm>
            <a:custGeom>
              <a:avLst/>
              <a:gdLst>
                <a:gd name="T0" fmla="*/ 53 w 88"/>
                <a:gd name="T1" fmla="*/ 229 h 330"/>
                <a:gd name="T2" fmla="*/ 88 w 88"/>
                <a:gd name="T3" fmla="*/ 330 h 330"/>
                <a:gd name="T4" fmla="*/ 88 w 88"/>
                <a:gd name="T5" fmla="*/ 308 h 330"/>
                <a:gd name="T6" fmla="*/ 88 w 88"/>
                <a:gd name="T7" fmla="*/ 304 h 330"/>
                <a:gd name="T8" fmla="*/ 62 w 88"/>
                <a:gd name="T9" fmla="*/ 226 h 330"/>
                <a:gd name="T10" fmla="*/ 0 w 88"/>
                <a:gd name="T11" fmla="*/ 0 h 330"/>
                <a:gd name="T12" fmla="*/ 7 w 88"/>
                <a:gd name="T13" fmla="*/ 63 h 330"/>
                <a:gd name="T14" fmla="*/ 53 w 88"/>
                <a:gd name="T15" fmla="*/ 229 h 3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6" name="Freeform 29"/>
            <p:cNvSpPr>
              <a:spLocks/>
            </p:cNvSpPr>
            <p:nvPr/>
          </p:nvSpPr>
          <p:spPr bwMode="auto">
            <a:xfrm>
              <a:off x="7439026" y="5053013"/>
              <a:ext cx="357188" cy="820738"/>
            </a:xfrm>
            <a:custGeom>
              <a:avLst/>
              <a:gdLst>
                <a:gd name="T0" fmla="*/ 6 w 90"/>
                <a:gd name="T1" fmla="*/ 15 h 207"/>
                <a:gd name="T2" fmla="*/ 0 w 90"/>
                <a:gd name="T3" fmla="*/ 0 h 207"/>
                <a:gd name="T4" fmla="*/ 1 w 90"/>
                <a:gd name="T5" fmla="*/ 29 h 207"/>
                <a:gd name="T6" fmla="*/ 42 w 90"/>
                <a:gd name="T7" fmla="*/ 127 h 207"/>
                <a:gd name="T8" fmla="*/ 80 w 90"/>
                <a:gd name="T9" fmla="*/ 207 h 207"/>
                <a:gd name="T10" fmla="*/ 90 w 90"/>
                <a:gd name="T11" fmla="*/ 207 h 207"/>
                <a:gd name="T12" fmla="*/ 50 w 90"/>
                <a:gd name="T13" fmla="*/ 123 h 207"/>
                <a:gd name="T14" fmla="*/ 6 w 90"/>
                <a:gd name="T15" fmla="*/ 15 h 2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7" name="Freeform 30"/>
            <p:cNvSpPr>
              <a:spLocks/>
            </p:cNvSpPr>
            <p:nvPr/>
          </p:nvSpPr>
          <p:spPr bwMode="auto">
            <a:xfrm>
              <a:off x="7037388" y="3811588"/>
              <a:ext cx="457200" cy="1852613"/>
            </a:xfrm>
            <a:custGeom>
              <a:avLst/>
              <a:gdLst>
                <a:gd name="T0" fmla="*/ 101 w 115"/>
                <a:gd name="T1" fmla="*/ 409 h 467"/>
                <a:gd name="T2" fmla="*/ 78 w 115"/>
                <a:gd name="T3" fmla="*/ 344 h 467"/>
                <a:gd name="T4" fmla="*/ 29 w 115"/>
                <a:gd name="T5" fmla="*/ 151 h 467"/>
                <a:gd name="T6" fmla="*/ 13 w 115"/>
                <a:gd name="T7" fmla="*/ 53 h 467"/>
                <a:gd name="T8" fmla="*/ 0 w 115"/>
                <a:gd name="T9" fmla="*/ 0 h 467"/>
                <a:gd name="T10" fmla="*/ 21 w 115"/>
                <a:gd name="T11" fmla="*/ 152 h 467"/>
                <a:gd name="T12" fmla="*/ 69 w 115"/>
                <a:gd name="T13" fmla="*/ 347 h 467"/>
                <a:gd name="T14" fmla="*/ 103 w 115"/>
                <a:gd name="T15" fmla="*/ 441 h 467"/>
                <a:gd name="T16" fmla="*/ 115 w 115"/>
                <a:gd name="T17" fmla="*/ 467 h 467"/>
                <a:gd name="T18" fmla="*/ 112 w 115"/>
                <a:gd name="T19" fmla="*/ 458 h 467"/>
                <a:gd name="T20" fmla="*/ 101 w 115"/>
                <a:gd name="T21" fmla="*/ 40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8" name="Freeform 31"/>
            <p:cNvSpPr>
              <a:spLocks/>
            </p:cNvSpPr>
            <p:nvPr/>
          </p:nvSpPr>
          <p:spPr bwMode="auto">
            <a:xfrm>
              <a:off x="6992938" y="1263650"/>
              <a:ext cx="144463" cy="2508250"/>
            </a:xfrm>
            <a:custGeom>
              <a:avLst/>
              <a:gdLst>
                <a:gd name="T0" fmla="*/ 17 w 36"/>
                <a:gd name="T1" fmla="*/ 633 h 633"/>
                <a:gd name="T2" fmla="*/ 13 w 36"/>
                <a:gd name="T3" fmla="*/ 597 h 633"/>
                <a:gd name="T4" fmla="*/ 5 w 36"/>
                <a:gd name="T5" fmla="*/ 398 h 633"/>
                <a:gd name="T6" fmla="*/ 13 w 36"/>
                <a:gd name="T7" fmla="*/ 198 h 633"/>
                <a:gd name="T8" fmla="*/ 22 w 36"/>
                <a:gd name="T9" fmla="*/ 99 h 633"/>
                <a:gd name="T10" fmla="*/ 36 w 36"/>
                <a:gd name="T11" fmla="*/ 0 h 633"/>
                <a:gd name="T12" fmla="*/ 35 w 36"/>
                <a:gd name="T13" fmla="*/ 0 h 633"/>
                <a:gd name="T14" fmla="*/ 20 w 36"/>
                <a:gd name="T15" fmla="*/ 99 h 633"/>
                <a:gd name="T16" fmla="*/ 10 w 36"/>
                <a:gd name="T17" fmla="*/ 198 h 633"/>
                <a:gd name="T18" fmla="*/ 1 w 36"/>
                <a:gd name="T19" fmla="*/ 398 h 633"/>
                <a:gd name="T20" fmla="*/ 7 w 36"/>
                <a:gd name="T21" fmla="*/ 589 h 633"/>
                <a:gd name="T22" fmla="*/ 16 w 36"/>
                <a:gd name="T23" fmla="*/ 632 h 633"/>
                <a:gd name="T24" fmla="*/ 17 w 36"/>
                <a:gd name="T25"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9" name="Freeform 32"/>
            <p:cNvSpPr>
              <a:spLocks/>
            </p:cNvSpPr>
            <p:nvPr/>
          </p:nvSpPr>
          <p:spPr bwMode="auto">
            <a:xfrm>
              <a:off x="7526338" y="5640388"/>
              <a:ext cx="111125" cy="233363"/>
            </a:xfrm>
            <a:custGeom>
              <a:avLst/>
              <a:gdLst>
                <a:gd name="T0" fmla="*/ 22 w 28"/>
                <a:gd name="T1" fmla="*/ 59 h 59"/>
                <a:gd name="T2" fmla="*/ 28 w 28"/>
                <a:gd name="T3" fmla="*/ 59 h 59"/>
                <a:gd name="T4" fmla="*/ 0 w 28"/>
                <a:gd name="T5" fmla="*/ 0 h 59"/>
                <a:gd name="T6" fmla="*/ 22 w 28"/>
                <a:gd name="T7" fmla="*/ 59 h 59"/>
              </a:gdLst>
              <a:ahLst/>
              <a:cxnLst>
                <a:cxn ang="0">
                  <a:pos x="T0" y="T1"/>
                </a:cxn>
                <a:cxn ang="0">
                  <a:pos x="T2" y="T3"/>
                </a:cxn>
                <a:cxn ang="0">
                  <a:pos x="T4" y="T5"/>
                </a:cxn>
                <a:cxn ang="0">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0" name="Freeform 33"/>
            <p:cNvSpPr>
              <a:spLocks/>
            </p:cNvSpPr>
            <p:nvPr/>
          </p:nvSpPr>
          <p:spPr bwMode="auto">
            <a:xfrm>
              <a:off x="7021513" y="3598863"/>
              <a:ext cx="68263" cy="423863"/>
            </a:xfrm>
            <a:custGeom>
              <a:avLst/>
              <a:gdLst>
                <a:gd name="T0" fmla="*/ 4 w 17"/>
                <a:gd name="T1" fmla="*/ 54 h 107"/>
                <a:gd name="T2" fmla="*/ 17 w 17"/>
                <a:gd name="T3" fmla="*/ 107 h 107"/>
                <a:gd name="T4" fmla="*/ 10 w 17"/>
                <a:gd name="T5" fmla="*/ 44 h 107"/>
                <a:gd name="T6" fmla="*/ 9 w 17"/>
                <a:gd name="T7" fmla="*/ 43 h 107"/>
                <a:gd name="T8" fmla="*/ 0 w 17"/>
                <a:gd name="T9" fmla="*/ 0 h 107"/>
                <a:gd name="T10" fmla="*/ 0 w 17"/>
                <a:gd name="T11" fmla="*/ 8 h 107"/>
                <a:gd name="T12" fmla="*/ 4 w 17"/>
                <a:gd name="T13" fmla="*/ 54 h 107"/>
              </a:gdLst>
              <a:ahLst/>
              <a:cxnLst>
                <a:cxn ang="0">
                  <a:pos x="T0" y="T1"/>
                </a:cxn>
                <a:cxn ang="0">
                  <a:pos x="T2" y="T3"/>
                </a:cxn>
                <a:cxn ang="0">
                  <a:pos x="T4" y="T5"/>
                </a:cxn>
                <a:cxn ang="0">
                  <a:pos x="T6" y="T7"/>
                </a:cxn>
                <a:cxn ang="0">
                  <a:pos x="T8" y="T9"/>
                </a:cxn>
                <a:cxn ang="0">
                  <a:pos x="T10" y="T11"/>
                </a:cxn>
                <a:cxn ang="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1" name="Freeform 34"/>
            <p:cNvSpPr>
              <a:spLocks/>
            </p:cNvSpPr>
            <p:nvPr/>
          </p:nvSpPr>
          <p:spPr bwMode="auto">
            <a:xfrm>
              <a:off x="7412038" y="2801938"/>
              <a:ext cx="1168400" cy="2251075"/>
            </a:xfrm>
            <a:custGeom>
              <a:avLst/>
              <a:gdLst>
                <a:gd name="T0" fmla="*/ 8 w 294"/>
                <a:gd name="T1" fmla="*/ 553 h 568"/>
                <a:gd name="T2" fmla="*/ 35 w 294"/>
                <a:gd name="T3" fmla="*/ 397 h 568"/>
                <a:gd name="T4" fmla="*/ 99 w 294"/>
                <a:gd name="T5" fmla="*/ 252 h 568"/>
                <a:gd name="T6" fmla="*/ 187 w 294"/>
                <a:gd name="T7" fmla="*/ 119 h 568"/>
                <a:gd name="T8" fmla="*/ 238 w 294"/>
                <a:gd name="T9" fmla="*/ 58 h 568"/>
                <a:gd name="T10" fmla="*/ 265 w 294"/>
                <a:gd name="T11" fmla="*/ 28 h 568"/>
                <a:gd name="T12" fmla="*/ 294 w 294"/>
                <a:gd name="T13" fmla="*/ 0 h 568"/>
                <a:gd name="T14" fmla="*/ 293 w 294"/>
                <a:gd name="T15" fmla="*/ 0 h 568"/>
                <a:gd name="T16" fmla="*/ 264 w 294"/>
                <a:gd name="T17" fmla="*/ 27 h 568"/>
                <a:gd name="T18" fmla="*/ 237 w 294"/>
                <a:gd name="T19" fmla="*/ 56 h 568"/>
                <a:gd name="T20" fmla="*/ 185 w 294"/>
                <a:gd name="T21" fmla="*/ 117 h 568"/>
                <a:gd name="T22" fmla="*/ 95 w 294"/>
                <a:gd name="T23" fmla="*/ 249 h 568"/>
                <a:gd name="T24" fmla="*/ 30 w 294"/>
                <a:gd name="T25" fmla="*/ 396 h 568"/>
                <a:gd name="T26" fmla="*/ 0 w 294"/>
                <a:gd name="T27" fmla="*/ 549 h 568"/>
                <a:gd name="T28" fmla="*/ 7 w 294"/>
                <a:gd name="T29" fmla="*/ 568 h 568"/>
                <a:gd name="T30" fmla="*/ 8 w 294"/>
                <a:gd name="T31" fmla="*/ 553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2" name="Freeform 35"/>
            <p:cNvSpPr>
              <a:spLocks/>
            </p:cNvSpPr>
            <p:nvPr/>
          </p:nvSpPr>
          <p:spPr bwMode="auto">
            <a:xfrm>
              <a:off x="7494588" y="5664200"/>
              <a:ext cx="100013" cy="209550"/>
            </a:xfrm>
            <a:custGeom>
              <a:avLst/>
              <a:gdLst>
                <a:gd name="T0" fmla="*/ 0 w 25"/>
                <a:gd name="T1" fmla="*/ 0 h 53"/>
                <a:gd name="T2" fmla="*/ 19 w 25"/>
                <a:gd name="T3" fmla="*/ 53 h 53"/>
                <a:gd name="T4" fmla="*/ 25 w 25"/>
                <a:gd name="T5" fmla="*/ 53 h 53"/>
                <a:gd name="T6" fmla="*/ 0 w 25"/>
                <a:gd name="T7" fmla="*/ 0 h 53"/>
              </a:gdLst>
              <a:ahLst/>
              <a:cxnLst>
                <a:cxn ang="0">
                  <a:pos x="T0" y="T1"/>
                </a:cxn>
                <a:cxn ang="0">
                  <a:pos x="T2" y="T3"/>
                </a:cxn>
                <a:cxn ang="0">
                  <a:pos x="T4" y="T5"/>
                </a:cxn>
                <a:cxn ang="0">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3" name="Freeform 36"/>
            <p:cNvSpPr>
              <a:spLocks/>
            </p:cNvSpPr>
            <p:nvPr/>
          </p:nvSpPr>
          <p:spPr bwMode="auto">
            <a:xfrm>
              <a:off x="7412038" y="5081588"/>
              <a:ext cx="114300" cy="558800"/>
            </a:xfrm>
            <a:custGeom>
              <a:avLst/>
              <a:gdLst>
                <a:gd name="T0" fmla="*/ 0 w 29"/>
                <a:gd name="T1" fmla="*/ 0 h 141"/>
                <a:gd name="T2" fmla="*/ 7 w 29"/>
                <a:gd name="T3" fmla="*/ 89 h 141"/>
                <a:gd name="T4" fmla="*/ 18 w 29"/>
                <a:gd name="T5" fmla="*/ 117 h 141"/>
                <a:gd name="T6" fmla="*/ 29 w 29"/>
                <a:gd name="T7" fmla="*/ 141 h 141"/>
                <a:gd name="T8" fmla="*/ 27 w 29"/>
                <a:gd name="T9" fmla="*/ 135 h 141"/>
                <a:gd name="T10" fmla="*/ 8 w 29"/>
                <a:gd name="T11" fmla="*/ 22 h 141"/>
                <a:gd name="T12" fmla="*/ 4 w 29"/>
                <a:gd name="T13" fmla="*/ 11 h 141"/>
                <a:gd name="T14" fmla="*/ 0 w 29"/>
                <a:gd name="T15" fmla="*/ 0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4" name="Freeform 37"/>
            <p:cNvSpPr>
              <a:spLocks/>
            </p:cNvSpPr>
            <p:nvPr/>
          </p:nvSpPr>
          <p:spPr bwMode="auto">
            <a:xfrm>
              <a:off x="7412038" y="4978400"/>
              <a:ext cx="31750" cy="188913"/>
            </a:xfrm>
            <a:custGeom>
              <a:avLst/>
              <a:gdLst>
                <a:gd name="T0" fmla="*/ 0 w 8"/>
                <a:gd name="T1" fmla="*/ 26 h 48"/>
                <a:gd name="T2" fmla="*/ 4 w 8"/>
                <a:gd name="T3" fmla="*/ 37 h 48"/>
                <a:gd name="T4" fmla="*/ 8 w 8"/>
                <a:gd name="T5" fmla="*/ 48 h 48"/>
                <a:gd name="T6" fmla="*/ 7 w 8"/>
                <a:gd name="T7" fmla="*/ 19 h 48"/>
                <a:gd name="T8" fmla="*/ 0 w 8"/>
                <a:gd name="T9" fmla="*/ 0 h 48"/>
                <a:gd name="T10" fmla="*/ 0 w 8"/>
                <a:gd name="T11" fmla="*/ 4 h 48"/>
                <a:gd name="T12" fmla="*/ 0 w 8"/>
                <a:gd name="T13" fmla="*/ 26 h 48"/>
              </a:gdLst>
              <a:ahLst/>
              <a:cxnLst>
                <a:cxn ang="0">
                  <a:pos x="T0" y="T1"/>
                </a:cxn>
                <a:cxn ang="0">
                  <a:pos x="T2" y="T3"/>
                </a:cxn>
                <a:cxn ang="0">
                  <a:pos x="T4" y="T5"/>
                </a:cxn>
                <a:cxn ang="0">
                  <a:pos x="T6" y="T7"/>
                </a:cxn>
                <a:cxn ang="0">
                  <a:pos x="T8" y="T9"/>
                </a:cxn>
                <a:cxn ang="0">
                  <a:pos x="T10" y="T11"/>
                </a:cxn>
                <a:cxn ang="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5" name="Freeform 38"/>
            <p:cNvSpPr>
              <a:spLocks/>
            </p:cNvSpPr>
            <p:nvPr/>
          </p:nvSpPr>
          <p:spPr bwMode="auto">
            <a:xfrm>
              <a:off x="7439026" y="5434013"/>
              <a:ext cx="174625" cy="439738"/>
            </a:xfrm>
            <a:custGeom>
              <a:avLst/>
              <a:gdLst>
                <a:gd name="T0" fmla="*/ 11 w 44"/>
                <a:gd name="T1" fmla="*/ 28 h 111"/>
                <a:gd name="T2" fmla="*/ 0 w 44"/>
                <a:gd name="T3" fmla="*/ 0 h 111"/>
                <a:gd name="T4" fmla="*/ 11 w 44"/>
                <a:gd name="T5" fmla="*/ 49 h 111"/>
                <a:gd name="T6" fmla="*/ 14 w 44"/>
                <a:gd name="T7" fmla="*/ 58 h 111"/>
                <a:gd name="T8" fmla="*/ 39 w 44"/>
                <a:gd name="T9" fmla="*/ 111 h 111"/>
                <a:gd name="T10" fmla="*/ 44 w 44"/>
                <a:gd name="T11" fmla="*/ 111 h 111"/>
                <a:gd name="T12" fmla="*/ 22 w 44"/>
                <a:gd name="T13" fmla="*/ 52 h 111"/>
                <a:gd name="T14" fmla="*/ 11 w 44"/>
                <a:gd name="T15" fmla="*/ 28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0" name="Text Placeholder 2"/>
          <p:cNvSpPr>
            <a:spLocks noGrp="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dirty="0">
                <a:solidFill>
                  <a:schemeClr val="tx1">
                    <a:tint val="75000"/>
                  </a:schemeClr>
                </a:solidFill>
                <a:latin typeface="+mn-lt"/>
              </a:defRPr>
            </a:lvl1pPr>
          </a:lstStyle>
          <a:p>
            <a:pPr defTabSz="457200">
              <a:defRPr/>
            </a:pPr>
            <a:fld id="{1C3744BD-8428-4B11-957F-B9261695FD8D}" type="datetimeFigureOut">
              <a:rPr lang="en-US">
                <a:solidFill>
                  <a:prstClr val="black">
                    <a:tint val="75000"/>
                  </a:prstClr>
                </a:solidFill>
              </a:rPr>
              <a:pPr defTabSz="457200">
                <a:defRPr/>
              </a:pPr>
              <a:t>10/18/2016</a:t>
            </a:fld>
            <a:endParaRPr lang="en-US">
              <a:solidFill>
                <a:prstClr val="black">
                  <a:tint val="75000"/>
                </a:prstClr>
              </a:solidFill>
            </a:endParaRPr>
          </a:p>
        </p:txBody>
      </p:sp>
      <p:sp>
        <p:nvSpPr>
          <p:cNvPr id="5" name="Footer Placeholder 4"/>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dirty="0">
                <a:solidFill>
                  <a:schemeClr val="tx1">
                    <a:tint val="75000"/>
                  </a:schemeClr>
                </a:solidFill>
                <a:latin typeface="+mn-lt"/>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eaLnBrk="1" fontAlgn="auto" hangingPunct="1">
              <a:spcBef>
                <a:spcPts val="0"/>
              </a:spcBef>
              <a:spcAft>
                <a:spcPts val="0"/>
              </a:spcAft>
              <a:defRPr sz="2000" dirty="0">
                <a:solidFill>
                  <a:srgbClr val="FEFFFF"/>
                </a:solidFill>
                <a:latin typeface="+mn-lt"/>
              </a:defRPr>
            </a:lvl1pPr>
          </a:lstStyle>
          <a:p>
            <a:pPr defTabSz="457200">
              <a:defRPr/>
            </a:pPr>
            <a:fld id="{CB82A9A7-0DBC-4B59-A16D-7127DB4FEAF1}" type="slidenum">
              <a:rPr lang="en-US"/>
              <a:pPr defTabSz="457200">
                <a:defRPr/>
              </a:pPr>
              <a:t>‹#›</a:t>
            </a:fld>
            <a:endParaRPr lang="en-US"/>
          </a:p>
        </p:txBody>
      </p:sp>
    </p:spTree>
    <p:extLst>
      <p:ext uri="{BB962C8B-B14F-4D97-AF65-F5344CB8AC3E}">
        <p14:creationId xmlns:p14="http://schemas.microsoft.com/office/powerpoint/2010/main" val="1136843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fontAlgn="base">
        <a:spcBef>
          <a:spcPct val="0"/>
        </a:spcBef>
        <a:spcAft>
          <a:spcPct val="0"/>
        </a:spcAft>
        <a:defRPr sz="3600" kern="1200">
          <a:solidFill>
            <a:srgbClr val="262626"/>
          </a:solidFill>
          <a:latin typeface="+mj-lt"/>
          <a:ea typeface="+mj-ea"/>
          <a:cs typeface="+mj-cs"/>
        </a:defRPr>
      </a:lvl1pPr>
      <a:lvl2pPr algn="l" defTabSz="457200" rtl="0" fontAlgn="base">
        <a:spcBef>
          <a:spcPct val="0"/>
        </a:spcBef>
        <a:spcAft>
          <a:spcPct val="0"/>
        </a:spcAft>
        <a:defRPr sz="3600">
          <a:solidFill>
            <a:srgbClr val="262626"/>
          </a:solidFill>
          <a:latin typeface="Palatino Linotype" panose="02040502050505030304" pitchFamily="18" charset="0"/>
        </a:defRPr>
      </a:lvl2pPr>
      <a:lvl3pPr algn="l" defTabSz="457200" rtl="0" fontAlgn="base">
        <a:spcBef>
          <a:spcPct val="0"/>
        </a:spcBef>
        <a:spcAft>
          <a:spcPct val="0"/>
        </a:spcAft>
        <a:defRPr sz="3600">
          <a:solidFill>
            <a:srgbClr val="262626"/>
          </a:solidFill>
          <a:latin typeface="Palatino Linotype" panose="02040502050505030304" pitchFamily="18" charset="0"/>
        </a:defRPr>
      </a:lvl3pPr>
      <a:lvl4pPr algn="l" defTabSz="457200" rtl="0" fontAlgn="base">
        <a:spcBef>
          <a:spcPct val="0"/>
        </a:spcBef>
        <a:spcAft>
          <a:spcPct val="0"/>
        </a:spcAft>
        <a:defRPr sz="3600">
          <a:solidFill>
            <a:srgbClr val="262626"/>
          </a:solidFill>
          <a:latin typeface="Palatino Linotype" panose="02040502050505030304" pitchFamily="18" charset="0"/>
        </a:defRPr>
      </a:lvl4pPr>
      <a:lvl5pPr algn="l" defTabSz="457200" rtl="0" fontAlgn="base">
        <a:spcBef>
          <a:spcPct val="0"/>
        </a:spcBef>
        <a:spcAft>
          <a:spcPct val="0"/>
        </a:spcAft>
        <a:defRPr sz="3600">
          <a:solidFill>
            <a:srgbClr val="262626"/>
          </a:solidFill>
          <a:latin typeface="Palatino Linotype" panose="02040502050505030304"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050" name="Group 6"/>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51" name="Title Placeholder 1"/>
          <p:cNvSpPr>
            <a:spLocks noGrp="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2" name="Text Placeholder 2"/>
          <p:cNvSpPr>
            <a:spLocks noGrp="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205663" y="6042025"/>
            <a:ext cx="91122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latin typeface="Trebuchet MS" pitchFamily="34" charset="0"/>
                <a:cs typeface="Arial" charset="0"/>
              </a:defRPr>
            </a:lvl1pPr>
          </a:lstStyle>
          <a:p>
            <a:pPr fontAlgn="base">
              <a:spcBef>
                <a:spcPct val="0"/>
              </a:spcBef>
              <a:spcAft>
                <a:spcPct val="0"/>
              </a:spcAft>
              <a:defRPr/>
            </a:pPr>
            <a:fld id="{2A080D30-E774-4B75-A5A2-6E7DC5FD981B}" type="datetimeFigureOut">
              <a:rPr lang="en-US"/>
              <a:pPr fontAlgn="base">
                <a:spcBef>
                  <a:spcPct val="0"/>
                </a:spcBef>
                <a:spcAft>
                  <a:spcPct val="0"/>
                </a:spcAft>
                <a:defRPr/>
              </a:pPr>
              <a:t>10/18/2016</a:t>
            </a:fld>
            <a:endParaRPr lang="en-US"/>
          </a:p>
        </p:txBody>
      </p:sp>
      <p:sp>
        <p:nvSpPr>
          <p:cNvPr id="5" name="Footer Placeholder 4"/>
          <p:cNvSpPr>
            <a:spLocks noGrp="1"/>
          </p:cNvSpPr>
          <p:nvPr>
            <p:ph type="ftr" sz="quarter" idx="3"/>
          </p:nvPr>
        </p:nvSpPr>
        <p:spPr>
          <a:xfrm>
            <a:off x="677863" y="6042025"/>
            <a:ext cx="6297612"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900">
                <a:solidFill>
                  <a:srgbClr val="898989"/>
                </a:solidFill>
                <a:latin typeface="Trebuchet MS" pitchFamily="34" charset="0"/>
                <a:cs typeface="Arial" charset="0"/>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90C226"/>
                </a:solidFill>
                <a:latin typeface="Trebuchet MS" panose="020B0603020202020204" pitchFamily="34" charset="0"/>
              </a:defRPr>
            </a:lvl1pPr>
          </a:lstStyle>
          <a:p>
            <a:pPr fontAlgn="base">
              <a:spcBef>
                <a:spcPct val="0"/>
              </a:spcBef>
              <a:spcAft>
                <a:spcPct val="0"/>
              </a:spcAft>
              <a:defRPr/>
            </a:pPr>
            <a:fld id="{55056E93-5DC3-4615-9D6C-402A1EEBD764}" type="slidenum">
              <a:rPr lang="en-US">
                <a:cs typeface="Arial" panose="020B0604020202020204" pitchFamily="34" charset="0"/>
              </a:rPr>
              <a:pPr fontAlgn="base">
                <a:spcBef>
                  <a:spcPct val="0"/>
                </a:spcBef>
                <a:spcAft>
                  <a:spcPct val="0"/>
                </a:spcAft>
                <a:defRPr/>
              </a:pPr>
              <a:t>‹#›</a:t>
            </a:fld>
            <a:endParaRPr lang="en-US">
              <a:cs typeface="Arial" panose="020B0604020202020204" pitchFamily="34" charset="0"/>
            </a:endParaRPr>
          </a:p>
        </p:txBody>
      </p:sp>
    </p:spTree>
    <p:extLst>
      <p:ext uri="{BB962C8B-B14F-4D97-AF65-F5344CB8AC3E}">
        <p14:creationId xmlns:p14="http://schemas.microsoft.com/office/powerpoint/2010/main" val="226967839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itchFamily="34" charset="0"/>
        </a:defRPr>
      </a:lvl2pPr>
      <a:lvl3pPr algn="l" defTabSz="457200" rtl="0" eaLnBrk="0" fontAlgn="base" hangingPunct="0">
        <a:spcBef>
          <a:spcPct val="0"/>
        </a:spcBef>
        <a:spcAft>
          <a:spcPct val="0"/>
        </a:spcAft>
        <a:defRPr sz="3600">
          <a:solidFill>
            <a:schemeClr val="accent1"/>
          </a:solidFill>
          <a:latin typeface="Trebuchet MS" pitchFamily="34" charset="0"/>
        </a:defRPr>
      </a:lvl3pPr>
      <a:lvl4pPr algn="l" defTabSz="457200" rtl="0" eaLnBrk="0" fontAlgn="base" hangingPunct="0">
        <a:spcBef>
          <a:spcPct val="0"/>
        </a:spcBef>
        <a:spcAft>
          <a:spcPct val="0"/>
        </a:spcAft>
        <a:defRPr sz="3600">
          <a:solidFill>
            <a:schemeClr val="accent1"/>
          </a:solidFill>
          <a:latin typeface="Trebuchet MS" pitchFamily="34" charset="0"/>
        </a:defRPr>
      </a:lvl4pPr>
      <a:lvl5pPr algn="l" defTabSz="457200" rtl="0" eaLnBrk="0" fontAlgn="base" hangingPunct="0">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3200"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hyperlink" Target="http://nurseslabs.com/psychotherapeutic-drugs/" TargetMode="Externa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hyperlink" Target="http://nurseslabs.com/psychotherapeutic-drugs/" TargetMode="Externa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tile tx="0" ty="0" sx="100000" sy="100000" flip="none" algn="ctr"/>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28688" y="2061882"/>
            <a:ext cx="8636000" cy="2667281"/>
          </a:xfrm>
          <a:pattFill prst="pct5">
            <a:fgClr>
              <a:schemeClr val="accent1"/>
            </a:fgClr>
            <a:bgClr>
              <a:schemeClr val="bg1"/>
            </a:bgClr>
          </a:pattFill>
        </p:spPr>
        <p:txBody>
          <a:bodyPr rtlCol="0"/>
          <a:lstStyle/>
          <a:p>
            <a:pPr algn="ctr" eaLnBrk="1" fontAlgn="auto" hangingPunct="1">
              <a:spcAft>
                <a:spcPts val="0"/>
              </a:spcAft>
              <a:defRPr/>
            </a:pPr>
            <a:r>
              <a:rPr lang="en-US" dirty="0" smtClean="0"/>
              <a:t>MCQs on</a:t>
            </a:r>
            <a:r>
              <a:rPr lang="en-US" dirty="0">
                <a:solidFill>
                  <a:schemeClr val="accent5"/>
                </a:solidFill>
              </a:rPr>
              <a:t/>
            </a:r>
            <a:br>
              <a:rPr lang="en-US" dirty="0">
                <a:solidFill>
                  <a:schemeClr val="accent5"/>
                </a:solidFill>
              </a:rPr>
            </a:br>
            <a:r>
              <a:rPr lang="en-US" dirty="0" smtClean="0"/>
              <a:t>Pharmacology: </a:t>
            </a:r>
            <a:br>
              <a:rPr lang="en-US" dirty="0" smtClean="0"/>
            </a:br>
            <a:r>
              <a:rPr lang="en-US" dirty="0" smtClean="0"/>
              <a:t>Psychiatric Medications</a:t>
            </a:r>
            <a:endParaRPr lang="en-US" dirty="0">
              <a:solidFill>
                <a:schemeClr val="accent5"/>
              </a:solidFill>
            </a:endParaRPr>
          </a:p>
        </p:txBody>
      </p:sp>
    </p:spTree>
    <p:extLst>
      <p:ext uri="{BB962C8B-B14F-4D97-AF65-F5344CB8AC3E}">
        <p14:creationId xmlns:p14="http://schemas.microsoft.com/office/powerpoint/2010/main" val="38158469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9. Patients taking MAOIs have the tendency to experience hypertensive crisis especially during an interaction with other drugs such as epinephrine. Which of the following is a sign of hypertensive crisis?</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r>
              <a:rPr lang="en-US" sz="2000" dirty="0"/>
              <a:t>A. Orthostatic hypotension.</a:t>
            </a:r>
            <a:br>
              <a:rPr lang="en-US" sz="2000" dirty="0"/>
            </a:br>
            <a:r>
              <a:rPr lang="en-US" sz="2000" dirty="0"/>
              <a:t>B. Diplopia.</a:t>
            </a:r>
            <a:br>
              <a:rPr lang="en-US" sz="2000" dirty="0"/>
            </a:br>
            <a:r>
              <a:rPr lang="en-US" sz="2000" dirty="0"/>
              <a:t>C. Delay in ejaculation.</a:t>
            </a:r>
            <a:br>
              <a:rPr lang="en-US" sz="2000" dirty="0"/>
            </a:br>
            <a:r>
              <a:rPr lang="en-US" sz="2000" dirty="0"/>
              <a:t>D. Hair loss.</a:t>
            </a:r>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lnSpcReduction="10000"/>
          </a:bodyPr>
          <a:lstStyle/>
          <a:p>
            <a:r>
              <a:rPr sz="2400" b="1" dirty="0" smtClean="0">
                <a:solidFill>
                  <a:srgbClr val="00B050"/>
                </a:solidFill>
              </a:rPr>
              <a:t>The answer is : </a:t>
            </a:r>
            <a:r>
              <a:rPr lang="en-US" sz="2400" b="1" dirty="0" smtClean="0"/>
              <a:t>B.    </a:t>
            </a:r>
            <a:r>
              <a:rPr lang="en-US" sz="2400" b="1" dirty="0"/>
              <a:t> Diplopia.</a:t>
            </a:r>
            <a:endParaRPr lang="en-US" sz="2400" dirty="0"/>
          </a:p>
          <a:p>
            <a:r>
              <a:rPr lang="en-US" sz="2400" dirty="0"/>
              <a:t>Monoamine Oxidase Inhibitor Toxicity symptoms include hypertension, tachycardia, diplopia, nausea, dilated pupils, palpitations, constricting chest pain and altered mental status.</a:t>
            </a:r>
          </a:p>
          <a:p>
            <a:r>
              <a:rPr lang="en-US" sz="2400" dirty="0"/>
              <a:t>Options A and C are a common side effect of monoamine oxidase inhibitor.</a:t>
            </a:r>
          </a:p>
          <a:p>
            <a:r>
              <a:rPr lang="en-US" sz="2400" dirty="0"/>
              <a:t>Option D is not a related symptoms of hypertensive crisis.</a:t>
            </a:r>
          </a:p>
          <a:p>
            <a:r>
              <a:rPr sz="2400" b="1" dirty="0" smtClean="0">
                <a:solidFill>
                  <a:srgbClr val="00B050"/>
                </a:solidFill>
              </a:rPr>
              <a:t>                </a:t>
            </a:r>
            <a:endParaRPr lang="en-US" sz="2400" dirty="0"/>
          </a:p>
        </p:txBody>
      </p:sp>
    </p:spTree>
    <p:extLst>
      <p:ext uri="{BB962C8B-B14F-4D97-AF65-F5344CB8AC3E}">
        <p14:creationId xmlns:p14="http://schemas.microsoft.com/office/powerpoint/2010/main" val="39098510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10. During a hypertensive crisis, the nurse make sure which of this medicine is readily available?</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r>
              <a:rPr lang="en-US" sz="2000" dirty="0"/>
              <a:t>A. Lithium citrate.</a:t>
            </a:r>
            <a:br>
              <a:rPr lang="en-US" sz="2000" dirty="0"/>
            </a:br>
            <a:r>
              <a:rPr lang="en-US" sz="2000" dirty="0"/>
              <a:t>B. Diazepam.</a:t>
            </a:r>
            <a:br>
              <a:rPr lang="en-US" sz="2000" dirty="0"/>
            </a:br>
            <a:r>
              <a:rPr lang="en-US" sz="2000" dirty="0"/>
              <a:t>C. Phentolamine.</a:t>
            </a:r>
            <a:br>
              <a:rPr lang="en-US" sz="2000" dirty="0"/>
            </a:br>
            <a:r>
              <a:rPr lang="en-US" sz="2000" dirty="0"/>
              <a:t>D. Phenobarbital sodium.</a:t>
            </a:r>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fontScale="70000" lnSpcReduction="20000"/>
          </a:bodyPr>
          <a:lstStyle/>
          <a:p>
            <a:r>
              <a:rPr sz="2400" b="1" dirty="0" smtClean="0">
                <a:solidFill>
                  <a:srgbClr val="00B050"/>
                </a:solidFill>
              </a:rPr>
              <a:t>The answer is : </a:t>
            </a:r>
            <a:r>
              <a:rPr lang="en-US" sz="2400" b="1" dirty="0" smtClean="0"/>
              <a:t>C.      </a:t>
            </a:r>
            <a:r>
              <a:rPr lang="en-US" sz="2400" b="1" dirty="0"/>
              <a:t> Phentolamine.</a:t>
            </a:r>
            <a:br>
              <a:rPr lang="en-US" sz="2400" b="1" dirty="0"/>
            </a:br>
            <a:endParaRPr lang="en-US" sz="2400" dirty="0"/>
          </a:p>
          <a:p>
            <a:r>
              <a:rPr lang="en-US" sz="2400" dirty="0"/>
              <a:t>In a hypertensive emergency, the first goal is to bring down the blood pressure as quickly as possible with intravenous (IV) blood pressure medications to prevent further organ damage. Phentolamine Mesylate (phentolamine mesylate) is used as an antidote for a hypertensive crisis.</a:t>
            </a:r>
          </a:p>
          <a:p>
            <a:r>
              <a:rPr lang="en-US" sz="2400" dirty="0"/>
              <a:t>Option A: Lithium citrate is a mood stabilizer.</a:t>
            </a:r>
          </a:p>
          <a:p>
            <a:r>
              <a:rPr lang="en-US" sz="2400" dirty="0"/>
              <a:t>Option C: Diazepam is a benzodiazpepines.</a:t>
            </a:r>
          </a:p>
          <a:p>
            <a:r>
              <a:rPr lang="en-US" sz="2400" dirty="0"/>
              <a:t>Option D: Phenobarbital sodium is a barbiturate and sedative hypnotics.</a:t>
            </a:r>
          </a:p>
          <a:p>
            <a:r>
              <a:rPr sz="2400" b="1" dirty="0" smtClean="0">
                <a:solidFill>
                  <a:srgbClr val="00B050"/>
                </a:solidFill>
              </a:rPr>
              <a:t>                </a:t>
            </a:r>
            <a:endParaRPr lang="en-US" sz="2400" dirty="0"/>
          </a:p>
        </p:txBody>
      </p:sp>
    </p:spTree>
    <p:extLst>
      <p:ext uri="{BB962C8B-B14F-4D97-AF65-F5344CB8AC3E}">
        <p14:creationId xmlns:p14="http://schemas.microsoft.com/office/powerpoint/2010/main" val="3398176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11. A </a:t>
            </a:r>
            <a:r>
              <a:rPr lang="en-US" sz="2000" b="1" dirty="0" smtClean="0"/>
              <a:t>patient </a:t>
            </a:r>
            <a:r>
              <a:rPr lang="en-US" sz="2000" b="1" dirty="0"/>
              <a:t>taking lithium carbonate (Lithobid) started complaining of nausea, vomiting</a:t>
            </a:r>
            <a:r>
              <a:rPr lang="en-US" sz="2000" b="1" dirty="0" smtClean="0"/>
              <a:t>, diarrhea</a:t>
            </a:r>
            <a:r>
              <a:rPr lang="en-US" sz="2000" b="1" dirty="0"/>
              <a:t>, drowsiness, muscle weakness, tremor, blurred vision and ringing in the ears. The lithium level is 2 mEq/L. The nurse interprets this value as:</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r>
              <a:rPr lang="en-US" sz="2000" dirty="0"/>
              <a:t>A. Normal level.</a:t>
            </a:r>
            <a:br>
              <a:rPr lang="en-US" sz="2000" dirty="0"/>
            </a:br>
            <a:r>
              <a:rPr lang="en-US" sz="2000" dirty="0"/>
              <a:t>B. Toxic level.</a:t>
            </a:r>
            <a:br>
              <a:rPr lang="en-US" sz="2000" dirty="0"/>
            </a:br>
            <a:r>
              <a:rPr lang="en-US" sz="2000" dirty="0"/>
              <a:t>C. Below normal level.</a:t>
            </a:r>
            <a:br>
              <a:rPr lang="en-US" sz="2000" dirty="0"/>
            </a:br>
            <a:r>
              <a:rPr lang="en-US" sz="2000" dirty="0"/>
              <a:t>D. Above normal level.</a:t>
            </a:r>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a:bodyPr>
          <a:lstStyle/>
          <a:p>
            <a:r>
              <a:rPr sz="2400" b="1" dirty="0" smtClean="0">
                <a:solidFill>
                  <a:srgbClr val="00B050"/>
                </a:solidFill>
              </a:rPr>
              <a:t>The answer is : </a:t>
            </a:r>
            <a:r>
              <a:rPr lang="en-US" sz="2400" b="1" dirty="0" smtClean="0"/>
              <a:t>B.      </a:t>
            </a:r>
            <a:r>
              <a:rPr lang="en-US" sz="2400" b="1" dirty="0"/>
              <a:t>Toxic level.</a:t>
            </a:r>
            <a:endParaRPr lang="en-US" sz="2400" dirty="0"/>
          </a:p>
          <a:p>
            <a:r>
              <a:rPr lang="en-US" sz="2400" dirty="0"/>
              <a:t>The therapeutic drug serum level of lithium is 0.6 to 1.2 mEq/L.</a:t>
            </a:r>
          </a:p>
          <a:p>
            <a:r>
              <a:rPr sz="2400" b="1" dirty="0" smtClean="0">
                <a:solidFill>
                  <a:srgbClr val="00B050"/>
                </a:solidFill>
              </a:rPr>
              <a:t>                      </a:t>
            </a:r>
            <a:endParaRPr lang="en-US" sz="2400" dirty="0"/>
          </a:p>
        </p:txBody>
      </p:sp>
    </p:spTree>
    <p:extLst>
      <p:ext uri="{BB962C8B-B14F-4D97-AF65-F5344CB8AC3E}">
        <p14:creationId xmlns:p14="http://schemas.microsoft.com/office/powerpoint/2010/main" val="31711482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12. A nurse is giving instructions to a </a:t>
            </a:r>
            <a:r>
              <a:rPr lang="en-US" sz="2000" b="1" dirty="0" smtClean="0"/>
              <a:t>patient </a:t>
            </a:r>
            <a:r>
              <a:rPr lang="en-US" sz="2000" b="1" dirty="0"/>
              <a:t>receiving lithium citrate. The nurse tells the </a:t>
            </a:r>
            <a:r>
              <a:rPr lang="en-US" sz="2000" b="1" dirty="0" smtClean="0"/>
              <a:t>patient </a:t>
            </a:r>
            <a:r>
              <a:rPr lang="en-US" sz="2000" b="1" dirty="0"/>
              <a:t>to do which of the following to prevent lithium toxicity:</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r>
              <a:rPr lang="en-US" sz="2000" dirty="0"/>
              <a:t>A. Avoid becoming dehydrated during exercise.</a:t>
            </a:r>
            <a:br>
              <a:rPr lang="en-US" sz="2000" dirty="0"/>
            </a:br>
            <a:r>
              <a:rPr lang="en-US" sz="2000" dirty="0"/>
              <a:t>B. Instruct the </a:t>
            </a:r>
            <a:r>
              <a:rPr lang="en-US" sz="2000" dirty="0" smtClean="0"/>
              <a:t>patient </a:t>
            </a:r>
            <a:r>
              <a:rPr lang="en-US" sz="2000" dirty="0"/>
              <a:t>to change positions slowly.</a:t>
            </a:r>
            <a:br>
              <a:rPr lang="en-US" sz="2000" dirty="0"/>
            </a:br>
            <a:r>
              <a:rPr lang="en-US" sz="2000" dirty="0"/>
              <a:t>C. Restrict salt intake in the diet.</a:t>
            </a:r>
            <a:br>
              <a:rPr lang="en-US" sz="2000" dirty="0"/>
            </a:br>
            <a:r>
              <a:rPr lang="en-US" sz="2000" dirty="0"/>
              <a:t>D. Limit fluid intake.</a:t>
            </a:r>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fontScale="92500" lnSpcReduction="20000"/>
          </a:bodyPr>
          <a:lstStyle/>
          <a:p>
            <a:r>
              <a:rPr sz="2400" b="1" dirty="0" smtClean="0">
                <a:solidFill>
                  <a:srgbClr val="00B050"/>
                </a:solidFill>
              </a:rPr>
              <a:t>The answer is : </a:t>
            </a:r>
            <a:r>
              <a:rPr lang="en-US" sz="2400" b="1" dirty="0" smtClean="0"/>
              <a:t>A.      </a:t>
            </a:r>
            <a:r>
              <a:rPr lang="en-US" sz="2400" b="1" dirty="0"/>
              <a:t>Avoid becoming dehydrated during exercise.</a:t>
            </a:r>
            <a:endParaRPr lang="en-US" sz="2400" dirty="0"/>
          </a:p>
          <a:p>
            <a:r>
              <a:rPr lang="en-US" sz="2400" dirty="0"/>
              <a:t>Lithium toxicity usually occurs during chronic treatment because of reduced drug excretion (dehydration, worsening renal function, concurrent infections, and drug interactions).</a:t>
            </a:r>
          </a:p>
          <a:p>
            <a:r>
              <a:rPr lang="en-US" sz="2400" dirty="0"/>
              <a:t>Option B is not a related intervention to prevent lithium toxicity.</a:t>
            </a:r>
          </a:p>
          <a:p>
            <a:r>
              <a:rPr lang="en-US" sz="2400" dirty="0"/>
              <a:t>Options C and D: The </a:t>
            </a:r>
            <a:r>
              <a:rPr lang="en-US" sz="2400" dirty="0" smtClean="0"/>
              <a:t>patient </a:t>
            </a:r>
            <a:r>
              <a:rPr lang="en-US" sz="2400" dirty="0"/>
              <a:t>should maintain a fluid intake of 6-8 glasses of water a day and an adequate salt intake to prevent lithium toxicity.</a:t>
            </a:r>
          </a:p>
          <a:p>
            <a:r>
              <a:rPr sz="2400" b="1" dirty="0" smtClean="0">
                <a:solidFill>
                  <a:srgbClr val="00B050"/>
                </a:solidFill>
              </a:rPr>
              <a:t>                   </a:t>
            </a:r>
            <a:endParaRPr lang="en-US" sz="2400" dirty="0"/>
          </a:p>
        </p:txBody>
      </p:sp>
    </p:spTree>
    <p:extLst>
      <p:ext uri="{BB962C8B-B14F-4D97-AF65-F5344CB8AC3E}">
        <p14:creationId xmlns:p14="http://schemas.microsoft.com/office/powerpoint/2010/main" val="20701184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13. Which of the following symptoms is classified as a mild lithium toxicity:</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r>
              <a:rPr lang="en-US" sz="2000" dirty="0"/>
              <a:t>A. Confusion and ataxia.</a:t>
            </a:r>
            <a:br>
              <a:rPr lang="en-US" sz="2000" dirty="0"/>
            </a:br>
            <a:r>
              <a:rPr lang="en-US" sz="2000" dirty="0"/>
              <a:t>B. Muscle </a:t>
            </a:r>
            <a:r>
              <a:rPr lang="en-US" sz="2000" dirty="0" err="1"/>
              <a:t>fasciculations</a:t>
            </a:r>
            <a:r>
              <a:rPr lang="en-US" sz="2000" dirty="0"/>
              <a:t> and oliguria.</a:t>
            </a:r>
            <a:br>
              <a:rPr lang="en-US" sz="2000" dirty="0"/>
            </a:br>
            <a:r>
              <a:rPr lang="en-US" sz="2000" dirty="0"/>
              <a:t>C. Tinnitus and blurred vision.</a:t>
            </a:r>
            <a:br>
              <a:rPr lang="en-US" sz="2000" dirty="0"/>
            </a:br>
            <a:r>
              <a:rPr lang="en-US" sz="2000" dirty="0"/>
              <a:t>D. Apathy and Lethargy.</a:t>
            </a:r>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a:bodyPr>
          <a:lstStyle/>
          <a:p>
            <a:r>
              <a:rPr sz="2400" b="1" dirty="0" smtClean="0">
                <a:solidFill>
                  <a:srgbClr val="00B050"/>
                </a:solidFill>
              </a:rPr>
              <a:t>The answer is :  </a:t>
            </a:r>
            <a:r>
              <a:rPr lang="en-US" sz="2400" b="1" dirty="0" smtClean="0"/>
              <a:t>D.     </a:t>
            </a:r>
            <a:r>
              <a:rPr lang="en-US" sz="2400" b="1" dirty="0"/>
              <a:t>Apathy and Lethargy. </a:t>
            </a:r>
            <a:endParaRPr lang="en-US" sz="2400" dirty="0"/>
          </a:p>
          <a:p>
            <a:r>
              <a:rPr lang="en-US" sz="2400" dirty="0"/>
              <a:t>Mild toxicity has a lithium serum level of 1.5 mEq/L. Symptoms include apathy, lethargy, coarse hand tremors and slight muscle weakness.</a:t>
            </a:r>
          </a:p>
          <a:p>
            <a:r>
              <a:rPr lang="en-US" sz="2400" dirty="0"/>
              <a:t>Options A and C are classified under moderate lithium toxicity.</a:t>
            </a:r>
          </a:p>
          <a:p>
            <a:r>
              <a:rPr lang="en-US" sz="2400" dirty="0"/>
              <a:t>Option B is classified under severe lithium toxicity.</a:t>
            </a:r>
          </a:p>
          <a:p>
            <a:r>
              <a:rPr sz="2400" b="1" dirty="0" smtClean="0">
                <a:solidFill>
                  <a:srgbClr val="00B050"/>
                </a:solidFill>
              </a:rPr>
              <a:t>                   </a:t>
            </a:r>
            <a:endParaRPr lang="en-US" sz="2400" dirty="0"/>
          </a:p>
        </p:txBody>
      </p:sp>
    </p:spTree>
    <p:extLst>
      <p:ext uri="{BB962C8B-B14F-4D97-AF65-F5344CB8AC3E}">
        <p14:creationId xmlns:p14="http://schemas.microsoft.com/office/powerpoint/2010/main" val="36522054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14. A nurse is giving instructions to a </a:t>
            </a:r>
            <a:r>
              <a:rPr lang="en-US" sz="2000" b="1" dirty="0" smtClean="0"/>
              <a:t>patient </a:t>
            </a:r>
            <a:r>
              <a:rPr lang="en-US" sz="2000" b="1" dirty="0"/>
              <a:t>taking </a:t>
            </a:r>
            <a:r>
              <a:rPr lang="en-US" sz="2000" b="1" dirty="0" err="1"/>
              <a:t>risperidone</a:t>
            </a:r>
            <a:r>
              <a:rPr lang="en-US" sz="2000" b="1" dirty="0"/>
              <a:t> (</a:t>
            </a:r>
            <a:r>
              <a:rPr lang="en-US" sz="2000" b="1" dirty="0">
                <a:hlinkClick r:id="rId2"/>
              </a:rPr>
              <a:t>Risperdal</a:t>
            </a:r>
            <a:r>
              <a:rPr lang="en-US" sz="2000" b="1" dirty="0"/>
              <a:t>). The nurse advise the </a:t>
            </a:r>
            <a:r>
              <a:rPr lang="en-US" sz="2000" b="1" dirty="0" smtClean="0"/>
              <a:t>patient </a:t>
            </a:r>
            <a:r>
              <a:rPr lang="en-US" sz="2000" b="1" dirty="0"/>
              <a:t>to which of the following?</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r>
              <a:rPr lang="en-US" sz="2000" dirty="0"/>
              <a:t>A. Take it on an empty stomach.</a:t>
            </a:r>
            <a:br>
              <a:rPr lang="en-US" sz="2000" dirty="0"/>
            </a:br>
            <a:r>
              <a:rPr lang="en-US" sz="2000" dirty="0"/>
              <a:t>B. Change position slowly.</a:t>
            </a:r>
            <a:br>
              <a:rPr lang="en-US" sz="2000" dirty="0"/>
            </a:br>
            <a:r>
              <a:rPr lang="en-US" sz="2000" dirty="0"/>
              <a:t>C. Get a daily source of sunlight.</a:t>
            </a:r>
            <a:br>
              <a:rPr lang="en-US" sz="2000" dirty="0"/>
            </a:br>
            <a:r>
              <a:rPr lang="en-US" sz="2000" dirty="0"/>
              <a:t>D. Discontinue medication once the symptoms went away.</a:t>
            </a:r>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fontScale="92500" lnSpcReduction="20000"/>
          </a:bodyPr>
          <a:lstStyle/>
          <a:p>
            <a:r>
              <a:rPr sz="2400" b="1" dirty="0" smtClean="0">
                <a:solidFill>
                  <a:srgbClr val="00B050"/>
                </a:solidFill>
              </a:rPr>
              <a:t>The answer is : </a:t>
            </a:r>
            <a:r>
              <a:rPr lang="en-US" sz="2400" b="1" dirty="0" smtClean="0"/>
              <a:t>B.      </a:t>
            </a:r>
            <a:r>
              <a:rPr lang="en-US" sz="2400" b="1" dirty="0"/>
              <a:t>Change position slowly.</a:t>
            </a:r>
            <a:endParaRPr lang="en-US" sz="2400" dirty="0"/>
          </a:p>
          <a:p>
            <a:r>
              <a:rPr lang="en-US" sz="2400" dirty="0"/>
              <a:t>Risperidone (Risperdal) can cause orthostatic hypotension so instruct the </a:t>
            </a:r>
            <a:r>
              <a:rPr lang="en-US" sz="2400" dirty="0" smtClean="0"/>
              <a:t>patient </a:t>
            </a:r>
            <a:r>
              <a:rPr lang="en-US" sz="2400" dirty="0"/>
              <a:t>to change positions slowly to avoid it.</a:t>
            </a:r>
          </a:p>
          <a:p>
            <a:r>
              <a:rPr lang="en-US" sz="2400" dirty="0"/>
              <a:t>Option A: The medication is taken with food or milk to decrease gastric upset.</a:t>
            </a:r>
          </a:p>
          <a:p>
            <a:r>
              <a:rPr lang="en-US" sz="2400" dirty="0"/>
              <a:t>Option C: Sunlight should be avoided while taking the medication.</a:t>
            </a:r>
          </a:p>
          <a:p>
            <a:r>
              <a:rPr lang="en-US" sz="2400" dirty="0"/>
              <a:t>Option D: The medication is to be reduced gradually to avoid sudden recurrence of psychotic symptoms.</a:t>
            </a:r>
          </a:p>
          <a:p>
            <a:r>
              <a:rPr sz="2400" b="1" dirty="0" smtClean="0">
                <a:solidFill>
                  <a:srgbClr val="00B050"/>
                </a:solidFill>
              </a:rPr>
              <a:t>                    </a:t>
            </a:r>
            <a:endParaRPr lang="en-US" sz="2400" dirty="0"/>
          </a:p>
        </p:txBody>
      </p:sp>
    </p:spTree>
    <p:extLst>
      <p:ext uri="{BB962C8B-B14F-4D97-AF65-F5344CB8AC3E}">
        <p14:creationId xmlns:p14="http://schemas.microsoft.com/office/powerpoint/2010/main" val="4833120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15. A nurse notes that a </a:t>
            </a:r>
            <a:r>
              <a:rPr lang="en-US" sz="2000" b="1" dirty="0" smtClean="0"/>
              <a:t>patient </a:t>
            </a:r>
            <a:r>
              <a:rPr lang="en-US" sz="2000" b="1" dirty="0"/>
              <a:t>with schizophrenia and receiving an antipsychotic medication is having uncontrolled movement of the lips and tongue. The nurse determines that the </a:t>
            </a:r>
            <a:r>
              <a:rPr lang="en-US" sz="2000" b="1" dirty="0" smtClean="0"/>
              <a:t>patient </a:t>
            </a:r>
            <a:r>
              <a:rPr lang="en-US" sz="2000" b="1" dirty="0"/>
              <a:t>is experiencing?</a:t>
            </a:r>
            <a:endParaRPr lang="en-US" sz="2000" dirty="0" smtClean="0">
              <a:solidFill>
                <a:srgbClr val="002060"/>
              </a:solidFill>
            </a:endParaRPr>
          </a:p>
        </p:txBody>
      </p:sp>
      <p:sp>
        <p:nvSpPr>
          <p:cNvPr id="19459" name="Text Placeholder 9"/>
          <p:cNvSpPr>
            <a:spLocks noGrp="1"/>
          </p:cNvSpPr>
          <p:nvPr>
            <p:ph type="body" sz="quarter" idx="13"/>
          </p:nvPr>
        </p:nvSpPr>
        <p:spPr>
          <a:xfrm>
            <a:off x="1763713" y="835853"/>
            <a:ext cx="9880600" cy="2049463"/>
          </a:xfrm>
        </p:spPr>
        <p:txBody>
          <a:bodyPr/>
          <a:lstStyle/>
          <a:p>
            <a:r>
              <a:rPr lang="en-US" sz="2000" dirty="0"/>
              <a:t>A. Hypertensive crisis.</a:t>
            </a:r>
            <a:br>
              <a:rPr lang="en-US" sz="2000" dirty="0"/>
            </a:br>
            <a:r>
              <a:rPr lang="en-US" sz="2000" dirty="0"/>
              <a:t>B. Parkinsonism.</a:t>
            </a:r>
            <a:br>
              <a:rPr lang="en-US" sz="2000" dirty="0"/>
            </a:br>
            <a:r>
              <a:rPr lang="en-US" sz="2000" dirty="0"/>
              <a:t>C. Tardive dyskinesia.</a:t>
            </a:r>
            <a:br>
              <a:rPr lang="en-US" sz="2000" dirty="0"/>
            </a:br>
            <a:r>
              <a:rPr lang="en-US" sz="2000" dirty="0"/>
              <a:t>D. Neuroleptic malignant syndrome.</a:t>
            </a:r>
            <a:endParaRPr lang="en-US" sz="2000" dirty="0" smtClean="0"/>
          </a:p>
        </p:txBody>
      </p:sp>
      <p:sp>
        <p:nvSpPr>
          <p:cNvPr id="9" name="Text Placeholder 8"/>
          <p:cNvSpPr>
            <a:spLocks noGrp="1"/>
          </p:cNvSpPr>
          <p:nvPr>
            <p:ph type="body" sz="half" idx="2"/>
          </p:nvPr>
        </p:nvSpPr>
        <p:spPr>
          <a:xfrm>
            <a:off x="1465545" y="3265054"/>
            <a:ext cx="10726455" cy="2942921"/>
          </a:xfrm>
        </p:spPr>
        <p:txBody>
          <a:bodyPr>
            <a:noAutofit/>
          </a:bodyPr>
          <a:lstStyle/>
          <a:p>
            <a:r>
              <a:rPr sz="2000" b="1" dirty="0" smtClean="0">
                <a:solidFill>
                  <a:srgbClr val="00B050"/>
                </a:solidFill>
              </a:rPr>
              <a:t>The answer is : </a:t>
            </a:r>
            <a:r>
              <a:rPr lang="en-US" sz="2000" b="1" dirty="0" smtClean="0"/>
              <a:t>C.      </a:t>
            </a:r>
            <a:r>
              <a:rPr lang="en-US" sz="2000" b="1" dirty="0"/>
              <a:t>Tardive dyskinesia.</a:t>
            </a:r>
            <a:endParaRPr lang="en-US" sz="2000" dirty="0"/>
          </a:p>
          <a:p>
            <a:r>
              <a:rPr lang="en-US" sz="2000" dirty="0"/>
              <a:t>Tardive dyskinesia is characterized by uncontrollable involuntary movements of the body and extremities (especially of the face, lips, mouth, tongue, arms or legs).</a:t>
            </a:r>
          </a:p>
          <a:p>
            <a:r>
              <a:rPr lang="en-US" sz="2000" dirty="0"/>
              <a:t>Option A: Hypertensive crisis occurs from the use of MAOIs.</a:t>
            </a:r>
          </a:p>
          <a:p>
            <a:r>
              <a:rPr lang="en-US" sz="2000" dirty="0"/>
              <a:t>Option B: Parkinsonism is characterize by tremor, slow movement, impaired speech or muscle stiffness.</a:t>
            </a:r>
          </a:p>
          <a:p>
            <a:r>
              <a:rPr lang="en-US" sz="2000" dirty="0"/>
              <a:t>Option D: Neuroleptic malignant syndrome is a life-threatening condition caused by an adverse reaction to antipsychotic drugs. Symptoms include high fever, sweating, unstable blood pressure, stupor, muscular rigidity, and autonomic dysfunction.</a:t>
            </a:r>
          </a:p>
          <a:p>
            <a:r>
              <a:rPr sz="2000" b="1" dirty="0" smtClean="0">
                <a:solidFill>
                  <a:srgbClr val="00B050"/>
                </a:solidFill>
              </a:rPr>
              <a:t>                    </a:t>
            </a:r>
            <a:endParaRPr lang="en-US" sz="2000" dirty="0"/>
          </a:p>
        </p:txBody>
      </p:sp>
    </p:spTree>
    <p:extLst>
      <p:ext uri="{BB962C8B-B14F-4D97-AF65-F5344CB8AC3E}">
        <p14:creationId xmlns:p14="http://schemas.microsoft.com/office/powerpoint/2010/main" val="6410530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16. A </a:t>
            </a:r>
            <a:r>
              <a:rPr lang="en-US" sz="2000" b="1" dirty="0" smtClean="0"/>
              <a:t>patient </a:t>
            </a:r>
            <a:r>
              <a:rPr lang="en-US" sz="2000" b="1" dirty="0"/>
              <a:t>with schizophrenia has been started on medication therapy with </a:t>
            </a:r>
            <a:r>
              <a:rPr lang="en-US" sz="2000" b="1" dirty="0" smtClean="0"/>
              <a:t>clozapine (</a:t>
            </a:r>
            <a:r>
              <a:rPr lang="en-US" sz="2000" b="1" dirty="0">
                <a:hlinkClick r:id="rId2"/>
              </a:rPr>
              <a:t>Clozaril</a:t>
            </a:r>
            <a:r>
              <a:rPr lang="en-US" sz="2000" b="1" dirty="0"/>
              <a:t>). A nurse assesses the results of which laboratory study to monitor for adverse effect related to this medication?</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r>
              <a:rPr lang="en-US" sz="2000" dirty="0"/>
              <a:t>A. White blood cell.</a:t>
            </a:r>
            <a:br>
              <a:rPr lang="en-US" sz="2000" dirty="0"/>
            </a:br>
            <a:r>
              <a:rPr lang="en-US" sz="2000" dirty="0"/>
              <a:t>B. Platelet count.</a:t>
            </a:r>
            <a:br>
              <a:rPr lang="en-US" sz="2000" dirty="0"/>
            </a:br>
            <a:r>
              <a:rPr lang="en-US" sz="2000" dirty="0"/>
              <a:t>C. Liver function studies.</a:t>
            </a:r>
            <a:br>
              <a:rPr lang="en-US" sz="2000" dirty="0"/>
            </a:br>
            <a:r>
              <a:rPr lang="en-US" sz="2000" dirty="0"/>
              <a:t>D. Random blood sugar.</a:t>
            </a:r>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a:bodyPr>
          <a:lstStyle/>
          <a:p>
            <a:r>
              <a:rPr sz="2400" b="1" dirty="0" smtClean="0">
                <a:solidFill>
                  <a:srgbClr val="00B050"/>
                </a:solidFill>
              </a:rPr>
              <a:t>The answer is : </a:t>
            </a:r>
            <a:r>
              <a:rPr lang="en-US" sz="2400" b="1" dirty="0" smtClean="0"/>
              <a:t>A.      </a:t>
            </a:r>
            <a:r>
              <a:rPr lang="en-US" sz="2400" b="1" dirty="0"/>
              <a:t>White blood cell.</a:t>
            </a:r>
            <a:endParaRPr lang="en-US" sz="2400" dirty="0"/>
          </a:p>
          <a:p>
            <a:r>
              <a:rPr lang="en-US" sz="2400" dirty="0"/>
              <a:t>Agranulocytosis my experience by the </a:t>
            </a:r>
            <a:r>
              <a:rPr lang="en-US" sz="2400" dirty="0" smtClean="0"/>
              <a:t>patient </a:t>
            </a:r>
            <a:r>
              <a:rPr lang="en-US" sz="2400" dirty="0"/>
              <a:t>taking clozapine which can be monitored by evaluating the white blood cell count.</a:t>
            </a:r>
          </a:p>
          <a:p>
            <a:r>
              <a:rPr lang="en-US" sz="2400" dirty="0"/>
              <a:t>Options B, C, and D are not related specifically to the use of the medication.</a:t>
            </a:r>
          </a:p>
          <a:p>
            <a:r>
              <a:rPr sz="2400" b="1" dirty="0" smtClean="0">
                <a:solidFill>
                  <a:srgbClr val="00B050"/>
                </a:solidFill>
              </a:rPr>
              <a:t>                      </a:t>
            </a:r>
            <a:endParaRPr lang="en-US" sz="2400" dirty="0"/>
          </a:p>
        </p:txBody>
      </p:sp>
    </p:spTree>
    <p:extLst>
      <p:ext uri="{BB962C8B-B14F-4D97-AF65-F5344CB8AC3E}">
        <p14:creationId xmlns:p14="http://schemas.microsoft.com/office/powerpoint/2010/main" val="6925156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17. Methylphenidate (Ritalin) is prescribed to an 8-year-old child for the treatment of attention deficit hyperactivity disorder (ADHD). The nurse will most likely monitor which of the following during the medication therapy?</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r>
              <a:rPr lang="en-US" sz="2000" dirty="0"/>
              <a:t>A. Deep tendon reflex.</a:t>
            </a:r>
            <a:br>
              <a:rPr lang="en-US" sz="2000" dirty="0"/>
            </a:br>
            <a:r>
              <a:rPr lang="en-US" sz="2000" dirty="0"/>
              <a:t>B. Intake and output.</a:t>
            </a:r>
            <a:br>
              <a:rPr lang="en-US" sz="2000" dirty="0"/>
            </a:br>
            <a:r>
              <a:rPr lang="en-US" sz="2000" dirty="0"/>
              <a:t>C. Temperature and breath sound.</a:t>
            </a:r>
            <a:br>
              <a:rPr lang="en-US" sz="2000" dirty="0"/>
            </a:br>
            <a:r>
              <a:rPr lang="en-US" sz="2000" dirty="0"/>
              <a:t>D. Height and weight.</a:t>
            </a:r>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a:bodyPr>
          <a:lstStyle/>
          <a:p>
            <a:r>
              <a:rPr sz="2400" b="1" dirty="0" smtClean="0">
                <a:solidFill>
                  <a:srgbClr val="00B050"/>
                </a:solidFill>
              </a:rPr>
              <a:t>The answer is :</a:t>
            </a:r>
            <a:r>
              <a:rPr lang="en-US" sz="2400" b="1" dirty="0" smtClean="0"/>
              <a:t>D.     </a:t>
            </a:r>
            <a:r>
              <a:rPr lang="en-US" sz="2400" b="1" dirty="0"/>
              <a:t>Height and weight.</a:t>
            </a:r>
            <a:endParaRPr lang="en-US" sz="2400" dirty="0"/>
          </a:p>
          <a:p>
            <a:r>
              <a:rPr lang="en-US" sz="2400" dirty="0"/>
              <a:t>Methylphenidate (Ritalin) may cause slow growth. The nurse will need to keep track of the </a:t>
            </a:r>
            <a:r>
              <a:rPr lang="en-US" sz="2400" dirty="0" smtClean="0"/>
              <a:t>patient’s </a:t>
            </a:r>
            <a:r>
              <a:rPr lang="en-US" sz="2400" dirty="0"/>
              <a:t>height and weight to make sure that there is a normal growth and development.</a:t>
            </a:r>
          </a:p>
          <a:p>
            <a:r>
              <a:rPr sz="2400" b="1" dirty="0" smtClean="0">
                <a:solidFill>
                  <a:srgbClr val="00B050"/>
                </a:solidFill>
              </a:rPr>
              <a:t>                   </a:t>
            </a:r>
            <a:endParaRPr lang="en-US" sz="2400" dirty="0"/>
          </a:p>
        </p:txBody>
      </p:sp>
    </p:spTree>
    <p:extLst>
      <p:ext uri="{BB962C8B-B14F-4D97-AF65-F5344CB8AC3E}">
        <p14:creationId xmlns:p14="http://schemas.microsoft.com/office/powerpoint/2010/main" val="12600095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18. Which of the following medications that treat Alzheimer’s disease causes slowing of the heart rate and fainting episodes?</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r>
              <a:rPr lang="en-US" sz="2000" dirty="0"/>
              <a:t>A. Tacrine (Cognex).</a:t>
            </a:r>
            <a:br>
              <a:rPr lang="en-US" sz="2000" dirty="0"/>
            </a:br>
            <a:r>
              <a:rPr lang="en-US" sz="2000" dirty="0"/>
              <a:t>B. Galantamine (Razadyne).</a:t>
            </a:r>
            <a:br>
              <a:rPr lang="en-US" sz="2000" dirty="0"/>
            </a:br>
            <a:r>
              <a:rPr lang="en-US" sz="2000" dirty="0"/>
              <a:t>C. Donepezil (Aricept).</a:t>
            </a:r>
            <a:br>
              <a:rPr lang="en-US" sz="2000" dirty="0"/>
            </a:br>
            <a:r>
              <a:rPr lang="en-US" sz="2000" dirty="0"/>
              <a:t>D. All of the above.</a:t>
            </a:r>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a:bodyPr>
          <a:lstStyle/>
          <a:p>
            <a:r>
              <a:rPr sz="2400" b="1" dirty="0" smtClean="0">
                <a:solidFill>
                  <a:srgbClr val="00B050"/>
                </a:solidFill>
              </a:rPr>
              <a:t>The answer is : </a:t>
            </a:r>
            <a:r>
              <a:rPr lang="en-US" sz="2400" b="1" dirty="0" smtClean="0"/>
              <a:t>D.      </a:t>
            </a:r>
            <a:r>
              <a:rPr lang="en-US" sz="2400" b="1" dirty="0"/>
              <a:t>All of the above.</a:t>
            </a:r>
            <a:endParaRPr lang="en-US" sz="2400" dirty="0"/>
          </a:p>
          <a:p>
            <a:r>
              <a:rPr lang="en-US" sz="2400" dirty="0"/>
              <a:t>Tacrine (Cognex), Galantamine (Razadyne), and Donepezil (Aricept) are anti-Alzheimer drugs known to provoke slower heart rates and fainting episodes.</a:t>
            </a:r>
          </a:p>
          <a:p>
            <a:r>
              <a:rPr sz="2400" b="1" dirty="0" smtClean="0">
                <a:solidFill>
                  <a:srgbClr val="00B050"/>
                </a:solidFill>
              </a:rPr>
              <a:t>                   </a:t>
            </a:r>
            <a:endParaRPr lang="en-US" sz="2400" dirty="0"/>
          </a:p>
        </p:txBody>
      </p:sp>
    </p:spTree>
    <p:extLst>
      <p:ext uri="{BB962C8B-B14F-4D97-AF65-F5344CB8AC3E}">
        <p14:creationId xmlns:p14="http://schemas.microsoft.com/office/powerpoint/2010/main" val="11681692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 A nurse provides instructions to a </a:t>
            </a:r>
            <a:r>
              <a:rPr lang="en-US" sz="2000" b="1" dirty="0" smtClean="0"/>
              <a:t>patient </a:t>
            </a:r>
            <a:r>
              <a:rPr lang="en-US" sz="2000" b="1" dirty="0"/>
              <a:t>taking fluoxetine (Prozac) a selective serotonin reuptake inhibitors (SSRI) antidepressant. The nurse tells the </a:t>
            </a:r>
            <a:r>
              <a:rPr lang="en-US" sz="2000" b="1" dirty="0" smtClean="0"/>
              <a:t>patient </a:t>
            </a:r>
            <a:r>
              <a:rPr lang="en-US" sz="2000" b="1" dirty="0"/>
              <a:t>to take the medication:</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r>
              <a:rPr lang="en-US" sz="2000" dirty="0"/>
              <a:t>A. Early in the morning.</a:t>
            </a:r>
            <a:br>
              <a:rPr lang="en-US" sz="2000" dirty="0"/>
            </a:br>
            <a:r>
              <a:rPr lang="en-US" sz="2000" dirty="0"/>
              <a:t>B. During lunch time.</a:t>
            </a:r>
            <a:br>
              <a:rPr lang="en-US" sz="2000" dirty="0"/>
            </a:br>
            <a:r>
              <a:rPr lang="en-US" sz="2000" dirty="0"/>
              <a:t>C. At snack time.</a:t>
            </a:r>
            <a:br>
              <a:rPr lang="en-US" sz="2000" dirty="0"/>
            </a:br>
            <a:r>
              <a:rPr lang="en-US" sz="2000" dirty="0"/>
              <a:t>D. At bedtime.</a:t>
            </a:r>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a:bodyPr>
          <a:lstStyle/>
          <a:p>
            <a:r>
              <a:rPr sz="2400" b="1" dirty="0" smtClean="0">
                <a:solidFill>
                  <a:srgbClr val="00B050"/>
                </a:solidFill>
              </a:rPr>
              <a:t>The answer is :</a:t>
            </a:r>
            <a:r>
              <a:rPr lang="en-US" sz="2400" b="1" dirty="0" smtClean="0"/>
              <a:t> </a:t>
            </a:r>
            <a:r>
              <a:rPr lang="en-US" sz="2400" b="1" dirty="0"/>
              <a:t>A. </a:t>
            </a:r>
            <a:r>
              <a:rPr lang="en-US" sz="2400" b="1" dirty="0" smtClean="0"/>
              <a:t>         Early </a:t>
            </a:r>
            <a:r>
              <a:rPr lang="en-US" sz="2400" b="1" dirty="0"/>
              <a:t>in the morning.</a:t>
            </a:r>
            <a:endParaRPr lang="en-US" sz="2400" dirty="0"/>
          </a:p>
          <a:p>
            <a:r>
              <a:rPr lang="en-US" sz="2400" dirty="0"/>
              <a:t>Fluoxetine is used to treat major depressive disorder, bulimia nervosa  obsessive-compulsive disorder, panic disorder, and premenstrual dysphoric disorder (PMDD). It is taken early in the morning to prevent interference with sleep.</a:t>
            </a:r>
          </a:p>
          <a:p>
            <a:r>
              <a:rPr sz="2400" b="1" dirty="0" smtClean="0">
                <a:solidFill>
                  <a:srgbClr val="00B050"/>
                </a:solidFill>
              </a:rPr>
              <a:t>                     </a:t>
            </a:r>
            <a:endParaRPr lang="en-US" sz="2400" dirty="0"/>
          </a:p>
        </p:txBody>
      </p:sp>
    </p:spTree>
    <p:extLst>
      <p:ext uri="{BB962C8B-B14F-4D97-AF65-F5344CB8AC3E}">
        <p14:creationId xmlns:p14="http://schemas.microsoft.com/office/powerpoint/2010/main" val="25934343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19. A </a:t>
            </a:r>
            <a:r>
              <a:rPr lang="en-US" sz="2000" b="1" dirty="0" smtClean="0"/>
              <a:t>patient </a:t>
            </a:r>
            <a:r>
              <a:rPr lang="en-US" sz="2000" b="1" dirty="0"/>
              <a:t>who has been taking buspirone (BuSpar) for two months returns to the clinic for a follow-up. The nurse determines that the medication is effective if there is an absent display of?</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r>
              <a:rPr lang="en-US" sz="2000" dirty="0"/>
              <a:t>A. Feelings of panic, fear, and uneasiness.</a:t>
            </a:r>
            <a:br>
              <a:rPr lang="en-US" sz="2000" dirty="0"/>
            </a:br>
            <a:r>
              <a:rPr lang="en-US" sz="2000" dirty="0"/>
              <a:t>B. Thought broadcasting or delusions.</a:t>
            </a:r>
            <a:br>
              <a:rPr lang="en-US" sz="2000" dirty="0"/>
            </a:br>
            <a:r>
              <a:rPr lang="en-US" sz="2000" dirty="0"/>
              <a:t>C. Paranoid and suicidal thought process.</a:t>
            </a:r>
            <a:br>
              <a:rPr lang="en-US" sz="2000" dirty="0"/>
            </a:br>
            <a:r>
              <a:rPr lang="en-US" sz="2000" dirty="0"/>
              <a:t>D. Alcohol withdrawal symptoms.</a:t>
            </a:r>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a:bodyPr>
          <a:lstStyle/>
          <a:p>
            <a:r>
              <a:rPr sz="2400" b="1" dirty="0" smtClean="0">
                <a:solidFill>
                  <a:srgbClr val="00B050"/>
                </a:solidFill>
              </a:rPr>
              <a:t>The answer is : </a:t>
            </a:r>
            <a:r>
              <a:rPr lang="en-US" sz="2400" b="1" dirty="0" smtClean="0"/>
              <a:t>A.      </a:t>
            </a:r>
            <a:r>
              <a:rPr lang="en-US" sz="2400" b="1" dirty="0"/>
              <a:t>Feelings of panic, fear, and uneasiness</a:t>
            </a:r>
            <a:endParaRPr lang="en-US" sz="2400" dirty="0"/>
          </a:p>
          <a:p>
            <a:r>
              <a:rPr lang="en-US" sz="2400" dirty="0"/>
              <a:t>Buspirone (BuSpar) is used to treat symptoms of anxiety, such as fear, tension, irritability, dizziness, pounding heartbeat, and other physical symptoms.</a:t>
            </a:r>
          </a:p>
          <a:p>
            <a:r>
              <a:rPr sz="2400" b="1" dirty="0" smtClean="0">
                <a:solidFill>
                  <a:srgbClr val="00B050"/>
                </a:solidFill>
              </a:rPr>
              <a:t>                     </a:t>
            </a:r>
            <a:endParaRPr lang="en-US" sz="2400" dirty="0"/>
          </a:p>
        </p:txBody>
      </p:sp>
    </p:spTree>
    <p:extLst>
      <p:ext uri="{BB962C8B-B14F-4D97-AF65-F5344CB8AC3E}">
        <p14:creationId xmlns:p14="http://schemas.microsoft.com/office/powerpoint/2010/main" val="14869794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20. A </a:t>
            </a:r>
            <a:r>
              <a:rPr lang="en-US" sz="2000" b="1" dirty="0" smtClean="0"/>
              <a:t>patient </a:t>
            </a:r>
            <a:r>
              <a:rPr lang="en-US" sz="2000" b="1" dirty="0"/>
              <a:t>is giving discharge instructions to a </a:t>
            </a:r>
            <a:r>
              <a:rPr lang="en-US" sz="2000" b="1" dirty="0" smtClean="0"/>
              <a:t>patient </a:t>
            </a:r>
            <a:r>
              <a:rPr lang="en-US" sz="2000" b="1" dirty="0"/>
              <a:t>who will be taking </a:t>
            </a:r>
            <a:r>
              <a:rPr lang="en-US" sz="2000" b="1" dirty="0" smtClean="0"/>
              <a:t>phenobarbital (</a:t>
            </a:r>
            <a:r>
              <a:rPr lang="en-US" sz="2000" b="1" dirty="0"/>
              <a:t>Luminal). The nurse would educate the </a:t>
            </a:r>
            <a:r>
              <a:rPr lang="en-US" sz="2000" b="1" dirty="0" smtClean="0"/>
              <a:t>patient </a:t>
            </a:r>
            <a:r>
              <a:rPr lang="en-US" sz="2000" b="1" dirty="0"/>
              <a:t>in which of the following that directly correlates with the safety of the </a:t>
            </a:r>
            <a:r>
              <a:rPr lang="en-US" sz="2000" b="1" dirty="0" smtClean="0"/>
              <a:t>patient?</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r>
              <a:rPr lang="en-US" sz="2000" dirty="0"/>
              <a:t>A. Take the medication at the same time each day.</a:t>
            </a:r>
            <a:br>
              <a:rPr lang="en-US" sz="2000" dirty="0"/>
            </a:br>
            <a:r>
              <a:rPr lang="en-US" sz="2000" dirty="0"/>
              <a:t>B. Take the medication with meals only.</a:t>
            </a:r>
            <a:br>
              <a:rPr lang="en-US" sz="2000" dirty="0"/>
            </a:br>
            <a:r>
              <a:rPr lang="en-US" sz="2000" dirty="0"/>
              <a:t>C. Avoid using sleep aids while taking the medication.</a:t>
            </a:r>
            <a:br>
              <a:rPr lang="en-US" sz="2000" dirty="0"/>
            </a:br>
            <a:r>
              <a:rPr lang="en-US" sz="2000" dirty="0"/>
              <a:t>D. Decrease the dosage once with symptoms of dizziness and lightheadedness.</a:t>
            </a:r>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fontScale="85000" lnSpcReduction="20000"/>
          </a:bodyPr>
          <a:lstStyle/>
          <a:p>
            <a:r>
              <a:rPr sz="2400" b="1" dirty="0" smtClean="0">
                <a:solidFill>
                  <a:srgbClr val="00B050"/>
                </a:solidFill>
              </a:rPr>
              <a:t>The answer is : </a:t>
            </a:r>
            <a:r>
              <a:rPr lang="en-US" sz="2400" b="1" dirty="0" smtClean="0"/>
              <a:t>C.     </a:t>
            </a:r>
            <a:r>
              <a:rPr lang="en-US" sz="2400" b="1" dirty="0"/>
              <a:t>Avoid using sleep aids while taking the medication.</a:t>
            </a:r>
            <a:endParaRPr lang="en-US" sz="2400" dirty="0"/>
          </a:p>
          <a:p>
            <a:r>
              <a:rPr lang="en-US" sz="2400" dirty="0"/>
              <a:t>Phenobarbital (Luminal) is an anticonvulsant and hypnotic drug. The </a:t>
            </a:r>
            <a:r>
              <a:rPr lang="en-US" sz="2400" dirty="0" smtClean="0"/>
              <a:t>patient </a:t>
            </a:r>
            <a:r>
              <a:rPr lang="en-US" sz="2400" dirty="0"/>
              <a:t>should avoid drinking alcohol or use medicines that may cause drowsiness (</a:t>
            </a:r>
            <a:r>
              <a:rPr lang="en-US" sz="2400" dirty="0" err="1"/>
              <a:t>eg</a:t>
            </a:r>
            <a:r>
              <a:rPr lang="en-US" sz="2400" dirty="0"/>
              <a:t>, sleep aids, muscle relaxers).</a:t>
            </a:r>
          </a:p>
          <a:p>
            <a:r>
              <a:rPr lang="en-US" sz="2400" dirty="0"/>
              <a:t>Option A: Taking the medication at the same time daily improves compliance and maintains more stable blood levels of the medication.</a:t>
            </a:r>
          </a:p>
          <a:p>
            <a:r>
              <a:rPr lang="en-US" sz="2400" dirty="0"/>
              <a:t>Option B: The medication is taken without regard to meals.</a:t>
            </a:r>
          </a:p>
          <a:p>
            <a:r>
              <a:rPr lang="en-US" sz="2400" dirty="0"/>
              <a:t>Option D: Decreasing the dosage is not done without the approval of the physician.</a:t>
            </a:r>
          </a:p>
          <a:p>
            <a:r>
              <a:rPr sz="2400" b="1" dirty="0" smtClean="0">
                <a:solidFill>
                  <a:srgbClr val="00B050"/>
                </a:solidFill>
              </a:rPr>
              <a:t>                      </a:t>
            </a:r>
            <a:endParaRPr lang="en-US" sz="2400" dirty="0"/>
          </a:p>
        </p:txBody>
      </p:sp>
    </p:spTree>
    <p:extLst>
      <p:ext uri="{BB962C8B-B14F-4D97-AF65-F5344CB8AC3E}">
        <p14:creationId xmlns:p14="http://schemas.microsoft.com/office/powerpoint/2010/main" val="12257968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 </a:t>
            </a:r>
            <a:r>
              <a:rPr lang="en-US" sz="2000" b="1" dirty="0" smtClean="0"/>
              <a:t>A                     </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a:bodyPr>
          <a:lstStyle/>
          <a:p>
            <a:r>
              <a:rPr sz="2400" b="1" dirty="0" smtClean="0">
                <a:solidFill>
                  <a:srgbClr val="00B050"/>
                </a:solidFill>
              </a:rPr>
              <a:t>The answer is :                       </a:t>
            </a:r>
            <a:endParaRPr lang="en-US" sz="2400" dirty="0"/>
          </a:p>
        </p:txBody>
      </p:sp>
    </p:spTree>
    <p:extLst>
      <p:ext uri="{BB962C8B-B14F-4D97-AF65-F5344CB8AC3E}">
        <p14:creationId xmlns:p14="http://schemas.microsoft.com/office/powerpoint/2010/main" val="25967014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 </a:t>
            </a:r>
            <a:r>
              <a:rPr lang="en-US" sz="2000" b="1" dirty="0" smtClean="0"/>
              <a:t>A                     </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a:bodyPr>
          <a:lstStyle/>
          <a:p>
            <a:r>
              <a:rPr sz="2400" b="1" dirty="0" smtClean="0">
                <a:solidFill>
                  <a:srgbClr val="00B050"/>
                </a:solidFill>
              </a:rPr>
              <a:t>The answer is :                       </a:t>
            </a:r>
            <a:endParaRPr lang="en-US" sz="2400" dirty="0"/>
          </a:p>
        </p:txBody>
      </p:sp>
    </p:spTree>
    <p:extLst>
      <p:ext uri="{BB962C8B-B14F-4D97-AF65-F5344CB8AC3E}">
        <p14:creationId xmlns:p14="http://schemas.microsoft.com/office/powerpoint/2010/main" val="30728052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 </a:t>
            </a:r>
            <a:r>
              <a:rPr lang="en-US" sz="2000" b="1" dirty="0" smtClean="0"/>
              <a:t>A                     </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a:bodyPr>
          <a:lstStyle/>
          <a:p>
            <a:r>
              <a:rPr sz="2400" b="1" dirty="0" smtClean="0">
                <a:solidFill>
                  <a:srgbClr val="00B050"/>
                </a:solidFill>
              </a:rPr>
              <a:t>The answer is :                       </a:t>
            </a:r>
            <a:endParaRPr lang="en-US" sz="2400" dirty="0"/>
          </a:p>
        </p:txBody>
      </p:sp>
    </p:spTree>
    <p:extLst>
      <p:ext uri="{BB962C8B-B14F-4D97-AF65-F5344CB8AC3E}">
        <p14:creationId xmlns:p14="http://schemas.microsoft.com/office/powerpoint/2010/main" val="11680899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 </a:t>
            </a:r>
            <a:r>
              <a:rPr lang="en-US" sz="2000" b="1" dirty="0" smtClean="0"/>
              <a:t>A                     </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a:bodyPr>
          <a:lstStyle/>
          <a:p>
            <a:r>
              <a:rPr sz="2400" b="1" dirty="0" smtClean="0">
                <a:solidFill>
                  <a:srgbClr val="00B050"/>
                </a:solidFill>
              </a:rPr>
              <a:t>The answer is :                       </a:t>
            </a:r>
            <a:endParaRPr lang="en-US" sz="2400" dirty="0"/>
          </a:p>
        </p:txBody>
      </p:sp>
    </p:spTree>
    <p:extLst>
      <p:ext uri="{BB962C8B-B14F-4D97-AF65-F5344CB8AC3E}">
        <p14:creationId xmlns:p14="http://schemas.microsoft.com/office/powerpoint/2010/main" val="884584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 </a:t>
            </a:r>
            <a:r>
              <a:rPr lang="en-US" sz="2000" b="1" dirty="0" smtClean="0"/>
              <a:t>A                     </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a:bodyPr>
          <a:lstStyle/>
          <a:p>
            <a:r>
              <a:rPr sz="2400" b="1" dirty="0" smtClean="0">
                <a:solidFill>
                  <a:srgbClr val="00B050"/>
                </a:solidFill>
              </a:rPr>
              <a:t>The answer is :                       </a:t>
            </a:r>
            <a:endParaRPr lang="en-US" sz="2400" dirty="0"/>
          </a:p>
        </p:txBody>
      </p:sp>
    </p:spTree>
    <p:extLst>
      <p:ext uri="{BB962C8B-B14F-4D97-AF65-F5344CB8AC3E}">
        <p14:creationId xmlns:p14="http://schemas.microsoft.com/office/powerpoint/2010/main" val="31607155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 </a:t>
            </a:r>
            <a:r>
              <a:rPr lang="en-US" sz="2000" b="1" dirty="0" smtClean="0"/>
              <a:t>A                     </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a:bodyPr>
          <a:lstStyle/>
          <a:p>
            <a:r>
              <a:rPr sz="2400" b="1" dirty="0" smtClean="0">
                <a:solidFill>
                  <a:srgbClr val="00B050"/>
                </a:solidFill>
              </a:rPr>
              <a:t>The answer is :                       </a:t>
            </a:r>
            <a:endParaRPr lang="en-US" sz="2400" dirty="0"/>
          </a:p>
        </p:txBody>
      </p:sp>
    </p:spTree>
    <p:extLst>
      <p:ext uri="{BB962C8B-B14F-4D97-AF65-F5344CB8AC3E}">
        <p14:creationId xmlns:p14="http://schemas.microsoft.com/office/powerpoint/2010/main" val="4671371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2. The risk of experiencing serotonin syndrome when SSRI’s are given with monoamine oxidase inhibitors such as phenelzine (Nardil). Serotonin syndrome is best characterized in which of the following? </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r>
              <a:rPr lang="en-US" sz="2000" dirty="0"/>
              <a:t>A. Hypotension and urinary retention.</a:t>
            </a:r>
            <a:br>
              <a:rPr lang="en-US" sz="2000" dirty="0"/>
            </a:br>
            <a:r>
              <a:rPr lang="en-US" sz="2000" dirty="0"/>
              <a:t>B. Muscle rigidity and high fever.</a:t>
            </a:r>
            <a:br>
              <a:rPr lang="en-US" sz="2000" dirty="0"/>
            </a:br>
            <a:r>
              <a:rPr lang="en-US" sz="2000" dirty="0"/>
              <a:t>C. A productive cough and vomiting.</a:t>
            </a:r>
            <a:br>
              <a:rPr lang="en-US" sz="2000" dirty="0"/>
            </a:br>
            <a:r>
              <a:rPr lang="en-US" sz="2000" dirty="0"/>
              <a:t>D. Tea-colored urine and constipation.</a:t>
            </a:r>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a:bodyPr>
          <a:lstStyle/>
          <a:p>
            <a:r>
              <a:rPr sz="2400" b="1" dirty="0" smtClean="0">
                <a:solidFill>
                  <a:srgbClr val="00B050"/>
                </a:solidFill>
              </a:rPr>
              <a:t>The answer is : </a:t>
            </a:r>
            <a:r>
              <a:rPr lang="en-US" sz="2400" b="1" dirty="0" smtClean="0"/>
              <a:t>B.      </a:t>
            </a:r>
            <a:r>
              <a:rPr lang="en-US" sz="2400" b="1" dirty="0"/>
              <a:t>Muscle rigidity and high fever.</a:t>
            </a:r>
            <a:endParaRPr lang="en-US" sz="2400" dirty="0"/>
          </a:p>
          <a:p>
            <a:r>
              <a:rPr lang="en-US" sz="2400" dirty="0"/>
              <a:t>Serotonin syndrome symptoms include high body temperature, agitation, muscle rigidity, tremor, sweating, dilated pupils, and diarrhea.</a:t>
            </a:r>
          </a:p>
          <a:p>
            <a:r>
              <a:rPr sz="2400" b="1" dirty="0" smtClean="0">
                <a:solidFill>
                  <a:srgbClr val="00B050"/>
                </a:solidFill>
              </a:rPr>
              <a:t>                      </a:t>
            </a:r>
            <a:endParaRPr lang="en-US" sz="2400" dirty="0"/>
          </a:p>
        </p:txBody>
      </p:sp>
    </p:spTree>
    <p:extLst>
      <p:ext uri="{BB962C8B-B14F-4D97-AF65-F5344CB8AC3E}">
        <p14:creationId xmlns:p14="http://schemas.microsoft.com/office/powerpoint/2010/main" val="4149737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3. A </a:t>
            </a:r>
            <a:r>
              <a:rPr lang="en-US" sz="2000" b="1" dirty="0" smtClean="0"/>
              <a:t>patient </a:t>
            </a:r>
            <a:r>
              <a:rPr lang="en-US" sz="2000" b="1" dirty="0"/>
              <a:t>with depression who has been taking amitriptyline for three months returns to the clinic for a follow-up. The nurse observes the </a:t>
            </a:r>
            <a:r>
              <a:rPr lang="en-US" sz="2000" b="1" dirty="0" smtClean="0"/>
              <a:t>patient </a:t>
            </a:r>
            <a:r>
              <a:rPr lang="en-US" sz="2000" b="1" dirty="0"/>
              <a:t>in which of the following symptoms?</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r>
              <a:rPr lang="en-US" sz="2000" dirty="0"/>
              <a:t>A. Suicidal thoughts.</a:t>
            </a:r>
            <a:br>
              <a:rPr lang="en-US" sz="2000" dirty="0"/>
            </a:br>
            <a:r>
              <a:rPr lang="en-US" sz="2000" dirty="0"/>
              <a:t>B. Lack of energy.</a:t>
            </a:r>
            <a:br>
              <a:rPr lang="en-US" sz="2000" dirty="0"/>
            </a:br>
            <a:r>
              <a:rPr lang="en-US" sz="2000" dirty="0"/>
              <a:t>C. Loss of interest in personal appearance.</a:t>
            </a:r>
            <a:br>
              <a:rPr lang="en-US" sz="2000" dirty="0"/>
            </a:br>
            <a:r>
              <a:rPr lang="en-US" sz="2000" dirty="0"/>
              <a:t>D. Neglect of responsibilities.</a:t>
            </a:r>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a:bodyPr>
          <a:lstStyle/>
          <a:p>
            <a:r>
              <a:rPr sz="2400" b="1" dirty="0" smtClean="0">
                <a:solidFill>
                  <a:srgbClr val="00B050"/>
                </a:solidFill>
              </a:rPr>
              <a:t>The answer is :</a:t>
            </a:r>
            <a:r>
              <a:rPr lang="en-US" sz="2400" b="1" dirty="0" smtClean="0"/>
              <a:t>A.      </a:t>
            </a:r>
            <a:r>
              <a:rPr lang="en-US" sz="2400" b="1" dirty="0"/>
              <a:t>Suicidal thoughts.</a:t>
            </a:r>
            <a:endParaRPr lang="en-US" sz="2400" dirty="0"/>
          </a:p>
          <a:p>
            <a:r>
              <a:rPr lang="en-US" sz="2400" dirty="0" smtClean="0"/>
              <a:t>patients </a:t>
            </a:r>
            <a:r>
              <a:rPr lang="en-US" sz="2400" dirty="0"/>
              <a:t>may have thoughts about suicide when taking an antidepressant such as amitriptyline, especially </a:t>
            </a:r>
            <a:r>
              <a:rPr lang="en-US" sz="2400" dirty="0" smtClean="0"/>
              <a:t>patients </a:t>
            </a:r>
            <a:r>
              <a:rPr lang="en-US" sz="2400" dirty="0"/>
              <a:t>younger than 24 years old.</a:t>
            </a:r>
          </a:p>
          <a:p>
            <a:r>
              <a:rPr lang="en-US" sz="2400" dirty="0"/>
              <a:t>Options B, C, and D are signs of depressions but are most likely improved as the treatment goes on.</a:t>
            </a:r>
          </a:p>
          <a:p>
            <a:r>
              <a:rPr sz="2400" b="1" dirty="0" smtClean="0">
                <a:solidFill>
                  <a:srgbClr val="00B050"/>
                </a:solidFill>
              </a:rPr>
              <a:t>                     </a:t>
            </a:r>
            <a:endParaRPr lang="en-US" sz="2400" dirty="0"/>
          </a:p>
        </p:txBody>
      </p:sp>
    </p:spTree>
    <p:extLst>
      <p:ext uri="{BB962C8B-B14F-4D97-AF65-F5344CB8AC3E}">
        <p14:creationId xmlns:p14="http://schemas.microsoft.com/office/powerpoint/2010/main" val="1282914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4. A </a:t>
            </a:r>
            <a:r>
              <a:rPr lang="en-US" sz="2000" b="1" dirty="0" smtClean="0"/>
              <a:t>patient </a:t>
            </a:r>
            <a:r>
              <a:rPr lang="en-US" sz="2000" b="1" dirty="0"/>
              <a:t>is prescribed with sertraline (Zoloft). To guarantee a safe administration of the medication, a nurse would administer the dose:</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r>
              <a:rPr lang="en-US" sz="2000" dirty="0"/>
              <a:t>A. As needed only for depressions.</a:t>
            </a:r>
            <a:br>
              <a:rPr lang="en-US" sz="2000" dirty="0"/>
            </a:br>
            <a:r>
              <a:rPr lang="en-US" sz="2000" dirty="0"/>
              <a:t>B. Early in the morning.</a:t>
            </a:r>
            <a:br>
              <a:rPr lang="en-US" sz="2000" dirty="0"/>
            </a:br>
            <a:r>
              <a:rPr lang="en-US" sz="2000" dirty="0"/>
              <a:t>C. Take on an empty stomach.</a:t>
            </a:r>
            <a:br>
              <a:rPr lang="en-US" sz="2000" dirty="0"/>
            </a:br>
            <a:r>
              <a:rPr lang="en-US" sz="2000" dirty="0"/>
              <a:t>D. At bedtime.</a:t>
            </a:r>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a:bodyPr>
          <a:lstStyle/>
          <a:p>
            <a:r>
              <a:rPr sz="2400" b="1" dirty="0" smtClean="0">
                <a:solidFill>
                  <a:srgbClr val="00B050"/>
                </a:solidFill>
              </a:rPr>
              <a:t>The answer is : </a:t>
            </a:r>
            <a:r>
              <a:rPr lang="en-US" sz="2400" b="1" dirty="0" smtClean="0"/>
              <a:t>D.     </a:t>
            </a:r>
            <a:r>
              <a:rPr lang="en-US" sz="2400" b="1" dirty="0"/>
              <a:t>At bedtime.</a:t>
            </a:r>
            <a:endParaRPr lang="en-US" sz="2400" dirty="0"/>
          </a:p>
          <a:p>
            <a:r>
              <a:rPr lang="en-US" sz="2400" dirty="0"/>
              <a:t>Sertraline (Zoloft) is an antidepressant. It may be administered in the morning or evening, but giving it in the evening is more favored since drowsiness is one of the side effects.</a:t>
            </a:r>
          </a:p>
          <a:p>
            <a:r>
              <a:rPr sz="2400" b="1" dirty="0" smtClean="0">
                <a:solidFill>
                  <a:srgbClr val="00B050"/>
                </a:solidFill>
              </a:rPr>
              <a:t>               </a:t>
            </a:r>
            <a:endParaRPr lang="en-US" sz="2400" dirty="0"/>
          </a:p>
        </p:txBody>
      </p:sp>
    </p:spTree>
    <p:extLst>
      <p:ext uri="{BB962C8B-B14F-4D97-AF65-F5344CB8AC3E}">
        <p14:creationId xmlns:p14="http://schemas.microsoft.com/office/powerpoint/2010/main" val="18382402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5. A </a:t>
            </a:r>
            <a:r>
              <a:rPr lang="en-US" sz="2000" b="1" dirty="0" smtClean="0"/>
              <a:t>patient </a:t>
            </a:r>
            <a:r>
              <a:rPr lang="en-US" sz="2000" b="1" dirty="0"/>
              <a:t>arrives in the emergency room with a tricyclic antidepressant overdose. Which of the following measures should the nurse do, except?</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r>
              <a:rPr lang="en-US" sz="2000" dirty="0"/>
              <a:t>A. Maintain a patent airway.</a:t>
            </a:r>
            <a:br>
              <a:rPr lang="en-US" sz="2000" dirty="0"/>
            </a:br>
            <a:r>
              <a:rPr lang="en-US" sz="2000" dirty="0"/>
              <a:t>B. Administration of sodium bicarbonate.</a:t>
            </a:r>
            <a:br>
              <a:rPr lang="en-US" sz="2000" dirty="0"/>
            </a:br>
            <a:r>
              <a:rPr lang="en-US" sz="2000" dirty="0"/>
              <a:t>C. Gastric lavage with activated charcoal.</a:t>
            </a:r>
            <a:br>
              <a:rPr lang="en-US" sz="2000" dirty="0"/>
            </a:br>
            <a:r>
              <a:rPr lang="en-US" sz="2000" dirty="0"/>
              <a:t>D. Obtain an electrocardiogram.</a:t>
            </a:r>
            <a:br>
              <a:rPr lang="en-US" sz="2000" dirty="0"/>
            </a:br>
            <a:r>
              <a:rPr lang="en-US" sz="2000" dirty="0"/>
              <a:t>E. Administration of an antipyretic.</a:t>
            </a:r>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fontScale="85000" lnSpcReduction="20000"/>
          </a:bodyPr>
          <a:lstStyle/>
          <a:p>
            <a:r>
              <a:rPr sz="2400" b="1" dirty="0" smtClean="0">
                <a:solidFill>
                  <a:srgbClr val="00B050"/>
                </a:solidFill>
              </a:rPr>
              <a:t>The answer is : </a:t>
            </a:r>
            <a:r>
              <a:rPr lang="en-US" sz="2400" b="1" dirty="0" smtClean="0"/>
              <a:t>E.     </a:t>
            </a:r>
            <a:r>
              <a:rPr lang="en-US" sz="2400" b="1" dirty="0"/>
              <a:t>Administration of an antipyretic.</a:t>
            </a:r>
            <a:endParaRPr lang="en-US" sz="2400" dirty="0"/>
          </a:p>
          <a:p>
            <a:r>
              <a:rPr lang="en-US" sz="2400" dirty="0"/>
              <a:t>One of the signs and symptoms of a tricyclic antidepressant overdose is hypothermia, so an administration of an antipyretic will not help in the treatment.</a:t>
            </a:r>
          </a:p>
          <a:p>
            <a:r>
              <a:rPr lang="en-US" sz="2400" dirty="0"/>
              <a:t>Option A: Maintain a patent airway by providing measures such as oxygen.</a:t>
            </a:r>
          </a:p>
          <a:p>
            <a:r>
              <a:rPr lang="en-US" sz="2400" dirty="0"/>
              <a:t>Option B: Sodium bicarbonate resolves metabolic acidosis and cardiovascular complications.</a:t>
            </a:r>
          </a:p>
          <a:p>
            <a:r>
              <a:rPr lang="en-US" sz="2400" dirty="0"/>
              <a:t>Option C: Gastric lavage with activated charcoal is done for GI decontamination.</a:t>
            </a:r>
          </a:p>
          <a:p>
            <a:r>
              <a:rPr lang="en-US" sz="2400" dirty="0"/>
              <a:t>Option D: An ECG is done to check for dysrhythmias.</a:t>
            </a:r>
          </a:p>
          <a:p>
            <a:r>
              <a:rPr sz="2400" b="1" dirty="0" smtClean="0">
                <a:solidFill>
                  <a:srgbClr val="00B050"/>
                </a:solidFill>
              </a:rPr>
              <a:t>                    </a:t>
            </a:r>
            <a:endParaRPr lang="en-US" sz="2400" dirty="0"/>
          </a:p>
        </p:txBody>
      </p:sp>
    </p:spTree>
    <p:extLst>
      <p:ext uri="{BB962C8B-B14F-4D97-AF65-F5344CB8AC3E}">
        <p14:creationId xmlns:p14="http://schemas.microsoft.com/office/powerpoint/2010/main" val="38941883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 calcmode="lin" valueType="num">
                                      <p:cBhvr additive="base">
                                        <p:cTn id="43"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6. A newly admit </a:t>
            </a:r>
            <a:r>
              <a:rPr lang="en-US" sz="2000" b="1" dirty="0" smtClean="0"/>
              <a:t>patient </a:t>
            </a:r>
            <a:r>
              <a:rPr lang="en-US" sz="2000" b="1" dirty="0"/>
              <a:t>has started taking bupropion (Wellbutrin). The nurse monitors in which of the following side effects that would indicate an overdosage of the medication?</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r>
              <a:rPr lang="en-US" sz="2000" dirty="0"/>
              <a:t>A. Headache.</a:t>
            </a:r>
            <a:br>
              <a:rPr lang="en-US" sz="2000" dirty="0"/>
            </a:br>
            <a:r>
              <a:rPr lang="en-US" sz="2000" dirty="0"/>
              <a:t>B. Dizziness.</a:t>
            </a:r>
            <a:br>
              <a:rPr lang="en-US" sz="2000" dirty="0"/>
            </a:br>
            <a:r>
              <a:rPr lang="en-US" sz="2000" dirty="0"/>
              <a:t>C. Constipation.</a:t>
            </a:r>
            <a:br>
              <a:rPr lang="en-US" sz="2000" dirty="0"/>
            </a:br>
            <a:r>
              <a:rPr lang="en-US" sz="2000" dirty="0"/>
              <a:t>D. Seizure.</a:t>
            </a:r>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lnSpcReduction="10000"/>
          </a:bodyPr>
          <a:lstStyle/>
          <a:p>
            <a:r>
              <a:rPr sz="2400" b="1" dirty="0" smtClean="0">
                <a:solidFill>
                  <a:srgbClr val="00B050"/>
                </a:solidFill>
              </a:rPr>
              <a:t>The answer is : </a:t>
            </a:r>
            <a:r>
              <a:rPr lang="en-US" sz="2400" b="1" dirty="0" smtClean="0"/>
              <a:t>D.        </a:t>
            </a:r>
            <a:r>
              <a:rPr lang="en-US" sz="2400" b="1" dirty="0"/>
              <a:t>Seizure.</a:t>
            </a:r>
            <a:endParaRPr lang="en-US" sz="2400" dirty="0"/>
          </a:p>
          <a:p>
            <a:r>
              <a:rPr lang="en-US" sz="2400" dirty="0"/>
              <a:t>Wellbutrin (bupropion) is an antidepressant medication used to treat major depressive disorder and seasonal affective disorder. Overdose symptoms may include seizure, muscle stiffness, hallucinations, fast or uneven heartbeat, shallow breathing, or fainting.</a:t>
            </a:r>
          </a:p>
          <a:p>
            <a:r>
              <a:rPr lang="en-US" sz="2400" dirty="0"/>
              <a:t>Options A, B, and C are the common side effects of the medication.</a:t>
            </a:r>
          </a:p>
          <a:p>
            <a:r>
              <a:rPr sz="2400" b="1" dirty="0" smtClean="0">
                <a:solidFill>
                  <a:srgbClr val="00B050"/>
                </a:solidFill>
              </a:rPr>
              <a:t>                   </a:t>
            </a:r>
            <a:endParaRPr lang="en-US" sz="2400" dirty="0"/>
          </a:p>
        </p:txBody>
      </p:sp>
    </p:spTree>
    <p:extLst>
      <p:ext uri="{BB962C8B-B14F-4D97-AF65-F5344CB8AC3E}">
        <p14:creationId xmlns:p14="http://schemas.microsoft.com/office/powerpoint/2010/main" val="1346493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7. A nurse is giving discharge instructions to a </a:t>
            </a:r>
            <a:r>
              <a:rPr lang="en-US" sz="2000" b="1" dirty="0" smtClean="0"/>
              <a:t>patient </a:t>
            </a:r>
            <a:r>
              <a:rPr lang="en-US" sz="2000" b="1" dirty="0"/>
              <a:t>who is prescribed </a:t>
            </a:r>
            <a:r>
              <a:rPr lang="en-US" sz="2000" b="1" dirty="0" smtClean="0"/>
              <a:t>with isocarboxazid</a:t>
            </a:r>
            <a:r>
              <a:rPr lang="en-US" sz="2000" b="1" dirty="0"/>
              <a:t> (Marplan). The nurse will tell the </a:t>
            </a:r>
            <a:r>
              <a:rPr lang="en-US" sz="2000" b="1" dirty="0" smtClean="0"/>
              <a:t>patient </a:t>
            </a:r>
            <a:r>
              <a:rPr lang="en-US" sz="2000" b="1" dirty="0"/>
              <a:t>to anticipate which of the following side effects of this medication?</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r>
              <a:rPr lang="en-US" sz="2000" dirty="0"/>
              <a:t>A. Weight loss.</a:t>
            </a:r>
            <a:br>
              <a:rPr lang="en-US" sz="2000" dirty="0"/>
            </a:br>
            <a:r>
              <a:rPr lang="en-US" sz="2000" dirty="0"/>
              <a:t>B. Dry skin.</a:t>
            </a:r>
            <a:br>
              <a:rPr lang="en-US" sz="2000" dirty="0"/>
            </a:br>
            <a:r>
              <a:rPr lang="en-US" sz="2000" dirty="0"/>
              <a:t>C. Dizziness.</a:t>
            </a:r>
            <a:br>
              <a:rPr lang="en-US" sz="2000" dirty="0"/>
            </a:br>
            <a:r>
              <a:rPr lang="en-US" sz="2000" dirty="0"/>
              <a:t>D. Fever.</a:t>
            </a:r>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a:bodyPr>
          <a:lstStyle/>
          <a:p>
            <a:r>
              <a:rPr sz="2400" b="1" dirty="0" smtClean="0">
                <a:solidFill>
                  <a:srgbClr val="00B050"/>
                </a:solidFill>
              </a:rPr>
              <a:t>The answer is : </a:t>
            </a:r>
            <a:r>
              <a:rPr lang="en-US" sz="2400" b="1" dirty="0" smtClean="0"/>
              <a:t>C.        </a:t>
            </a:r>
            <a:r>
              <a:rPr lang="en-US" sz="2400" b="1" dirty="0"/>
              <a:t>Dizziness.</a:t>
            </a:r>
            <a:endParaRPr lang="en-US" sz="2400" dirty="0"/>
          </a:p>
          <a:p>
            <a:r>
              <a:rPr lang="en-US" sz="2400" dirty="0"/>
              <a:t>Isocarboxazid is a monoamine oxidase (MAO) inhibitor. Dizziness, drowsiness, tiredness, weakness, problems sleeping, constipation, and dry mouth may occur while taking it.</a:t>
            </a:r>
          </a:p>
          <a:p>
            <a:r>
              <a:rPr lang="en-US" sz="2400" dirty="0"/>
              <a:t>Options A, B, and D are not side effects related to the medication.</a:t>
            </a:r>
          </a:p>
          <a:p>
            <a:r>
              <a:rPr sz="2400" b="1" dirty="0" smtClean="0">
                <a:solidFill>
                  <a:srgbClr val="00B050"/>
                </a:solidFill>
              </a:rPr>
              <a:t>                   </a:t>
            </a:r>
            <a:endParaRPr lang="en-US" sz="2400" dirty="0"/>
          </a:p>
        </p:txBody>
      </p:sp>
    </p:spTree>
    <p:extLst>
      <p:ext uri="{BB962C8B-B14F-4D97-AF65-F5344CB8AC3E}">
        <p14:creationId xmlns:p14="http://schemas.microsoft.com/office/powerpoint/2010/main" val="27697030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8. A </a:t>
            </a:r>
            <a:r>
              <a:rPr lang="en-US" sz="2000" b="1" dirty="0" smtClean="0"/>
              <a:t>patient </a:t>
            </a:r>
            <a:r>
              <a:rPr lang="en-US" sz="2000" b="1" dirty="0"/>
              <a:t>with depression is taking phenelzine (Nardil). The nurse advises the </a:t>
            </a:r>
            <a:r>
              <a:rPr lang="en-US" sz="2000" b="1" dirty="0" smtClean="0"/>
              <a:t>patient </a:t>
            </a:r>
            <a:r>
              <a:rPr lang="en-US" sz="2000" b="1" dirty="0"/>
              <a:t>to avoid consuming which foods while taking the medication </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r>
              <a:rPr lang="en-US" sz="2000" dirty="0"/>
              <a:t>A. Crackers.</a:t>
            </a:r>
            <a:br>
              <a:rPr lang="en-US" sz="2000" dirty="0"/>
            </a:br>
            <a:r>
              <a:rPr lang="en-US" sz="2000" dirty="0"/>
              <a:t>B. Vegetable salad.</a:t>
            </a:r>
            <a:br>
              <a:rPr lang="en-US" sz="2000" dirty="0"/>
            </a:br>
            <a:r>
              <a:rPr lang="en-US" sz="2000" dirty="0"/>
              <a:t>C. Oatmeal.</a:t>
            </a:r>
            <a:br>
              <a:rPr lang="en-US" sz="2000" dirty="0"/>
            </a:br>
            <a:r>
              <a:rPr lang="en-US" sz="2000" dirty="0"/>
              <a:t>D. Yogurt.</a:t>
            </a:r>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a:bodyPr>
          <a:lstStyle/>
          <a:p>
            <a:r>
              <a:rPr sz="2400" b="1" dirty="0" smtClean="0">
                <a:solidFill>
                  <a:srgbClr val="00B050"/>
                </a:solidFill>
              </a:rPr>
              <a:t>The answer is : </a:t>
            </a:r>
            <a:r>
              <a:rPr lang="en-US" sz="2400" b="1" dirty="0" smtClean="0"/>
              <a:t>D.     </a:t>
            </a:r>
            <a:r>
              <a:rPr lang="en-US" sz="2400" b="1" dirty="0"/>
              <a:t>Yogurt.</a:t>
            </a:r>
            <a:endParaRPr lang="en-US" sz="2400" dirty="0"/>
          </a:p>
          <a:p>
            <a:r>
              <a:rPr lang="en-US" sz="2400" dirty="0"/>
              <a:t>Phenelzine (Nardil) is a monoamine oxidase (MAO) inhibitor. The </a:t>
            </a:r>
            <a:r>
              <a:rPr lang="en-US" sz="2400" dirty="0" smtClean="0"/>
              <a:t>patient </a:t>
            </a:r>
            <a:r>
              <a:rPr lang="en-US" sz="2400" dirty="0"/>
              <a:t>should avoid eating tyramine-rich foods such as chocolate, alcoholic beverages, aged cheese, yogurt, processed meats, and fruits such as raisins, avocados, bananas, or figs.</a:t>
            </a:r>
          </a:p>
          <a:p>
            <a:r>
              <a:rPr sz="2400" b="1" dirty="0" smtClean="0">
                <a:solidFill>
                  <a:srgbClr val="00B050"/>
                </a:solidFill>
              </a:rPr>
              <a:t>                  </a:t>
            </a:r>
            <a:endParaRPr lang="en-US" sz="2400" dirty="0"/>
          </a:p>
        </p:txBody>
      </p:sp>
    </p:spTree>
    <p:extLst>
      <p:ext uri="{BB962C8B-B14F-4D97-AF65-F5344CB8AC3E}">
        <p14:creationId xmlns:p14="http://schemas.microsoft.com/office/powerpoint/2010/main" val="30318287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ustom 1">
      <a:majorFont>
        <a:latin typeface="Palatino Linotype"/>
        <a:ea typeface=""/>
        <a:cs typeface=""/>
      </a:majorFont>
      <a:minorFont>
        <a:latin typeface="Palatino Linotype"/>
        <a:ea typeface=""/>
        <a:cs typeface=""/>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168</TotalTime>
  <Words>1005</Words>
  <Application>Microsoft Office PowerPoint</Application>
  <PresentationFormat>Widescreen</PresentationFormat>
  <Paragraphs>139</Paragraphs>
  <Slides>27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27</vt:i4>
      </vt:variant>
    </vt:vector>
  </HeadingPairs>
  <TitlesOfParts>
    <vt:vector size="33" baseType="lpstr">
      <vt:lpstr>Arial</vt:lpstr>
      <vt:lpstr>Palatino Linotype</vt:lpstr>
      <vt:lpstr>Trebuchet MS</vt:lpstr>
      <vt:lpstr>Wingdings 3</vt:lpstr>
      <vt:lpstr>Wisp</vt:lpstr>
      <vt:lpstr>Facet</vt:lpstr>
      <vt:lpstr>MCQs on Pharmacology:  Psychiatric Medications</vt:lpstr>
      <vt:lpstr>1. A nurse provides instructions to a patient taking fluoxetine (Prozac) a selective serotonin reuptake inhibitors (SSRI) antidepressant. The nurse tells the patient to take the medication:</vt:lpstr>
      <vt:lpstr>2. The risk of experiencing serotonin syndrome when SSRI’s are given with monoamine oxidase inhibitors such as phenelzine (Nardil). Serotonin syndrome is best characterized in which of the following? </vt:lpstr>
      <vt:lpstr>3. A patient with depression who has been taking amitriptyline for three months returns to the clinic for a follow-up. The nurse observes the patient in which of the following symptoms?</vt:lpstr>
      <vt:lpstr>4. A patient is prescribed with sertraline (Zoloft). To guarantee a safe administration of the medication, a nurse would administer the dose:</vt:lpstr>
      <vt:lpstr>5. A patient arrives in the emergency room with a tricyclic antidepressant overdose. Which of the following measures should the nurse do, except?</vt:lpstr>
      <vt:lpstr>6. A newly admit patient has started taking bupropion (Wellbutrin). The nurse monitors in which of the following side effects that would indicate an overdosage of the medication?</vt:lpstr>
      <vt:lpstr>7. A nurse is giving discharge instructions to a patient who is prescribed with isocarboxazid (Marplan). The nurse will tell the patient to anticipate which of the following side effects of this medication?</vt:lpstr>
      <vt:lpstr>8. A patient with depression is taking phenelzine (Nardil). The nurse advises the patient to avoid consuming which foods while taking the medication </vt:lpstr>
      <vt:lpstr>9. Patients taking MAOIs have the tendency to experience hypertensive crisis especially during an interaction with other drugs such as epinephrine. Which of the following is a sign of hypertensive crisis?</vt:lpstr>
      <vt:lpstr>10. During a hypertensive crisis, the nurse make sure which of this medicine is readily available?</vt:lpstr>
      <vt:lpstr>11. A patient taking lithium carbonate (Lithobid) started complaining of nausea, vomiting, diarrhea, drowsiness, muscle weakness, tremor, blurred vision and ringing in the ears. The lithium level is 2 mEq/L. The nurse interprets this value as:</vt:lpstr>
      <vt:lpstr>12. A nurse is giving instructions to a patient receiving lithium citrate. The nurse tells the patient to do which of the following to prevent lithium toxicity:</vt:lpstr>
      <vt:lpstr>13. Which of the following symptoms is classified as a mild lithium toxicity:</vt:lpstr>
      <vt:lpstr>14. A nurse is giving instructions to a patient taking risperidone (Risperdal). The nurse advise the patient to which of the following?</vt:lpstr>
      <vt:lpstr>15. A nurse notes that a patient with schizophrenia and receiving an antipsychotic medication is having uncontrolled movement of the lips and tongue. The nurse determines that the patient is experiencing?</vt:lpstr>
      <vt:lpstr>16. A patient with schizophrenia has been started on medication therapy with clozapine (Clozaril). A nurse assesses the results of which laboratory study to monitor for adverse effect related to this medication?</vt:lpstr>
      <vt:lpstr>17. Methylphenidate (Ritalin) is prescribed to an 8-year-old child for the treatment of attention deficit hyperactivity disorder (ADHD). The nurse will most likely monitor which of the following during the medication therapy?</vt:lpstr>
      <vt:lpstr>18. Which of the following medications that treat Alzheimer’s disease causes slowing of the heart rate and fainting episodes?</vt:lpstr>
      <vt:lpstr>19. A patient who has been taking buspirone (BuSpar) for two months returns to the clinic for a follow-up. The nurse determines that the medication is effective if there is an absent display of?</vt:lpstr>
      <vt:lpstr>20. A patient is giving discharge instructions to a patient who will be taking phenobarbital (Luminal). The nurse would educate the patient in which of the following that directly correlates with the safety of the patient?</vt:lpstr>
      <vt:lpstr>1. A                     </vt:lpstr>
      <vt:lpstr>1. A                     </vt:lpstr>
      <vt:lpstr>1. A                     </vt:lpstr>
      <vt:lpstr>1. A                     </vt:lpstr>
      <vt:lpstr>1. A                     </vt:lpstr>
      <vt:lpstr>1. 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Pharmacology MCQs</dc:title>
  <dc:creator>Kasiviswanathan</dc:creator>
  <cp:lastModifiedBy>Kasiviswanathan</cp:lastModifiedBy>
  <cp:revision>21</cp:revision>
  <dcterms:created xsi:type="dcterms:W3CDTF">2016-10-06T09:38:42Z</dcterms:created>
  <dcterms:modified xsi:type="dcterms:W3CDTF">2016-10-18T13:06:53Z</dcterms:modified>
</cp:coreProperties>
</file>